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7"/>
  </p:notesMasterIdLst>
  <p:handoutMasterIdLst>
    <p:handoutMasterId r:id="rId88"/>
  </p:handoutMasterIdLst>
  <p:sldIdLst>
    <p:sldId id="256" r:id="rId2"/>
    <p:sldId id="627" r:id="rId3"/>
    <p:sldId id="628" r:id="rId4"/>
    <p:sldId id="559" r:id="rId5"/>
    <p:sldId id="440" r:id="rId6"/>
    <p:sldId id="625" r:id="rId7"/>
    <p:sldId id="654" r:id="rId8"/>
    <p:sldId id="613" r:id="rId9"/>
    <p:sldId id="630" r:id="rId10"/>
    <p:sldId id="638" r:id="rId11"/>
    <p:sldId id="617" r:id="rId12"/>
    <p:sldId id="632" r:id="rId13"/>
    <p:sldId id="561" r:id="rId14"/>
    <p:sldId id="441" r:id="rId15"/>
    <p:sldId id="443" r:id="rId16"/>
    <p:sldId id="442" r:id="rId17"/>
    <p:sldId id="566" r:id="rId18"/>
    <p:sldId id="444" r:id="rId19"/>
    <p:sldId id="639" r:id="rId20"/>
    <p:sldId id="650" r:id="rId21"/>
    <p:sldId id="640" r:id="rId22"/>
    <p:sldId id="641" r:id="rId23"/>
    <p:sldId id="562" r:id="rId24"/>
    <p:sldId id="642" r:id="rId25"/>
    <p:sldId id="634" r:id="rId26"/>
    <p:sldId id="499" r:id="rId27"/>
    <p:sldId id="653" r:id="rId28"/>
    <p:sldId id="571" r:id="rId29"/>
    <p:sldId id="572" r:id="rId30"/>
    <p:sldId id="651" r:id="rId31"/>
    <p:sldId id="652" r:id="rId32"/>
    <p:sldId id="563" r:id="rId33"/>
    <p:sldId id="573" r:id="rId34"/>
    <p:sldId id="578" r:id="rId35"/>
    <p:sldId id="574" r:id="rId36"/>
    <p:sldId id="576" r:id="rId37"/>
    <p:sldId id="575" r:id="rId38"/>
    <p:sldId id="577" r:id="rId39"/>
    <p:sldId id="579" r:id="rId40"/>
    <p:sldId id="596" r:id="rId41"/>
    <p:sldId id="564" r:id="rId42"/>
    <p:sldId id="567" r:id="rId43"/>
    <p:sldId id="580" r:id="rId44"/>
    <p:sldId id="581" r:id="rId45"/>
    <p:sldId id="582" r:id="rId46"/>
    <p:sldId id="583" r:id="rId47"/>
    <p:sldId id="585" r:id="rId48"/>
    <p:sldId id="586" r:id="rId49"/>
    <p:sldId id="587" r:id="rId50"/>
    <p:sldId id="626" r:id="rId51"/>
    <p:sldId id="565" r:id="rId52"/>
    <p:sldId id="637" r:id="rId53"/>
    <p:sldId id="460" r:id="rId54"/>
    <p:sldId id="588" r:id="rId55"/>
    <p:sldId id="589" r:id="rId56"/>
    <p:sldId id="591" r:id="rId57"/>
    <p:sldId id="601" r:id="rId58"/>
    <p:sldId id="593" r:id="rId59"/>
    <p:sldId id="606" r:id="rId60"/>
    <p:sldId id="635" r:id="rId61"/>
    <p:sldId id="602" r:id="rId62"/>
    <p:sldId id="594" r:id="rId63"/>
    <p:sldId id="597" r:id="rId64"/>
    <p:sldId id="643" r:id="rId65"/>
    <p:sldId id="644" r:id="rId66"/>
    <p:sldId id="645" r:id="rId67"/>
    <p:sldId id="646" r:id="rId68"/>
    <p:sldId id="647" r:id="rId69"/>
    <p:sldId id="648" r:id="rId70"/>
    <p:sldId id="604" r:id="rId71"/>
    <p:sldId id="592" r:id="rId72"/>
    <p:sldId id="609" r:id="rId73"/>
    <p:sldId id="610" r:id="rId74"/>
    <p:sldId id="607" r:id="rId75"/>
    <p:sldId id="608" r:id="rId76"/>
    <p:sldId id="598" r:id="rId77"/>
    <p:sldId id="595" r:id="rId78"/>
    <p:sldId id="599" r:id="rId79"/>
    <p:sldId id="605" r:id="rId80"/>
    <p:sldId id="600" r:id="rId81"/>
    <p:sldId id="480" r:id="rId82"/>
    <p:sldId id="612" r:id="rId83"/>
    <p:sldId id="624" r:id="rId84"/>
    <p:sldId id="421" r:id="rId85"/>
    <p:sldId id="636" r:id="rId86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79"/>
    <a:srgbClr val="0033CC"/>
    <a:srgbClr val="1F6F27"/>
    <a:srgbClr val="12D4D4"/>
    <a:srgbClr val="096967"/>
    <a:srgbClr val="0FB9B5"/>
    <a:srgbClr val="1A7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 autoAdjust="0"/>
    <p:restoredTop sz="94049" autoAdjust="0"/>
  </p:normalViewPr>
  <p:slideViewPr>
    <p:cSldViewPr snapToGrid="0">
      <p:cViewPr varScale="1">
        <p:scale>
          <a:sx n="87" d="100"/>
          <a:sy n="87" d="100"/>
        </p:scale>
        <p:origin x="9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C9195-87C3-4D93-A7F9-E35AA645183D}" type="doc">
      <dgm:prSet loTypeId="urn:microsoft.com/office/officeart/2005/8/layout/cycle5" loCatId="cycle" qsTypeId="urn:microsoft.com/office/officeart/2005/8/quickstyle/simple2" qsCatId="simple" csTypeId="urn:microsoft.com/office/officeart/2005/8/colors/colorful2" csCatId="colorful" phldr="1"/>
      <dgm:spPr/>
    </dgm:pt>
    <dgm:pt modelId="{23422E45-4AE9-4C03-8532-B7169AB366FE}">
      <dgm:prSet phldrT="[Texto]" custT="1"/>
      <dgm:spPr/>
      <dgm:t>
        <a:bodyPr/>
        <a:lstStyle/>
        <a:p>
          <a:r>
            <a:rPr lang="es-MX" sz="2800" b="1" dirty="0" smtClean="0">
              <a:latin typeface="Arial Narrow" panose="020B0606020202030204" pitchFamily="34" charset="0"/>
            </a:rPr>
            <a:t>Se familiaricen con el SIPOT</a:t>
          </a:r>
          <a:endParaRPr lang="es-MX" sz="2800" b="1" dirty="0">
            <a:latin typeface="Arial Narrow" panose="020B0606020202030204" pitchFamily="34" charset="0"/>
          </a:endParaRPr>
        </a:p>
      </dgm:t>
    </dgm:pt>
    <dgm:pt modelId="{BFA62150-FC73-4DF3-A72E-48B3CE079CFC}" type="parTrans" cxnId="{D36A35E5-F8E1-4EB8-8722-43A2E5547370}">
      <dgm:prSet/>
      <dgm:spPr/>
      <dgm:t>
        <a:bodyPr/>
        <a:lstStyle/>
        <a:p>
          <a:endParaRPr lang="es-MX" sz="1600"/>
        </a:p>
      </dgm:t>
    </dgm:pt>
    <dgm:pt modelId="{29EA926B-80D7-4265-92AA-4E83C905C5DD}" type="sibTrans" cxnId="{D36A35E5-F8E1-4EB8-8722-43A2E5547370}">
      <dgm:prSet/>
      <dgm:spPr/>
      <dgm:t>
        <a:bodyPr/>
        <a:lstStyle/>
        <a:p>
          <a:endParaRPr lang="es-MX" sz="1600"/>
        </a:p>
      </dgm:t>
    </dgm:pt>
    <dgm:pt modelId="{3DAE2FEE-D163-4B51-80E3-09B254BA3BB6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2000" b="1" dirty="0" smtClean="0">
              <a:latin typeface="+mj-lt"/>
              <a:ea typeface="Times New Roman" pitchFamily="18" charset="0"/>
              <a:cs typeface="Calibri" pitchFamily="34" charset="0"/>
            </a:rPr>
            <a:t>Identifiquen las acciones que les corresponde atender</a:t>
          </a:r>
          <a:endParaRPr lang="es-MX" sz="2000" b="1" dirty="0">
            <a:latin typeface="+mj-lt"/>
          </a:endParaRPr>
        </a:p>
      </dgm:t>
    </dgm:pt>
    <dgm:pt modelId="{D9E65A2C-E907-400C-ACB6-5385789CB1CE}" type="parTrans" cxnId="{1C221E5C-EA2C-4D29-91DF-16A8A8F996DF}">
      <dgm:prSet/>
      <dgm:spPr/>
      <dgm:t>
        <a:bodyPr/>
        <a:lstStyle/>
        <a:p>
          <a:endParaRPr lang="es-MX" sz="1600"/>
        </a:p>
      </dgm:t>
    </dgm:pt>
    <dgm:pt modelId="{1371222C-D790-4DAD-9C0D-897FB7F5EE16}" type="sibTrans" cxnId="{1C221E5C-EA2C-4D29-91DF-16A8A8F996DF}">
      <dgm:prSet/>
      <dgm:spPr/>
      <dgm:t>
        <a:bodyPr/>
        <a:lstStyle/>
        <a:p>
          <a:endParaRPr lang="es-MX" sz="1600"/>
        </a:p>
      </dgm:t>
    </dgm:pt>
    <dgm:pt modelId="{1D235085-8B8F-4879-9E02-C9A857642F01}">
      <dgm:prSet phldrT="[Texto]" custT="1"/>
      <dgm:spPr/>
      <dgm:t>
        <a:bodyPr/>
        <a:lstStyle/>
        <a:p>
          <a:r>
            <a:rPr lang="es-MX" sz="2000" b="1" dirty="0" smtClean="0"/>
            <a:t>Obtengan competencias para atender obligaciones en el SIPOT</a:t>
          </a:r>
          <a:endParaRPr lang="es-MX" sz="2000" b="1" dirty="0"/>
        </a:p>
      </dgm:t>
    </dgm:pt>
    <dgm:pt modelId="{92E72229-5181-473A-8566-0B27D5E5BE0E}" type="parTrans" cxnId="{B7A0EDE4-BCBA-4CD2-9AD0-DE07140E810A}">
      <dgm:prSet/>
      <dgm:spPr/>
      <dgm:t>
        <a:bodyPr/>
        <a:lstStyle/>
        <a:p>
          <a:endParaRPr lang="es-MX" sz="1600"/>
        </a:p>
      </dgm:t>
    </dgm:pt>
    <dgm:pt modelId="{49178394-0207-4C91-A6F7-94AF43AE66E0}" type="sibTrans" cxnId="{B7A0EDE4-BCBA-4CD2-9AD0-DE07140E810A}">
      <dgm:prSet/>
      <dgm:spPr/>
      <dgm:t>
        <a:bodyPr/>
        <a:lstStyle/>
        <a:p>
          <a:endParaRPr lang="es-MX" sz="1600"/>
        </a:p>
      </dgm:t>
    </dgm:pt>
    <dgm:pt modelId="{AA0AD3FA-AA9C-4B00-AF79-0C2A20F64248}" type="pres">
      <dgm:prSet presAssocID="{849C9195-87C3-4D93-A7F9-E35AA645183D}" presName="cycle" presStyleCnt="0">
        <dgm:presLayoutVars>
          <dgm:dir/>
          <dgm:resizeHandles val="exact"/>
        </dgm:presLayoutVars>
      </dgm:prSet>
      <dgm:spPr/>
    </dgm:pt>
    <dgm:pt modelId="{54B41DFB-B8DD-4C6C-B0A8-C93E719CCCC4}" type="pres">
      <dgm:prSet presAssocID="{23422E45-4AE9-4C03-8532-B7169AB366FE}" presName="node" presStyleLbl="node1" presStyleIdx="0" presStyleCnt="3" custScaleX="1354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0573D6-2811-430F-9DA7-1A4F6CFF527E}" type="pres">
      <dgm:prSet presAssocID="{23422E45-4AE9-4C03-8532-B7169AB366FE}" presName="spNode" presStyleCnt="0"/>
      <dgm:spPr/>
    </dgm:pt>
    <dgm:pt modelId="{9CCEF675-4F59-4D99-A5F4-9AC9FB01C6EE}" type="pres">
      <dgm:prSet presAssocID="{29EA926B-80D7-4265-92AA-4E83C905C5DD}" presName="sibTrans" presStyleLbl="sibTrans1D1" presStyleIdx="0" presStyleCnt="3"/>
      <dgm:spPr/>
      <dgm:t>
        <a:bodyPr/>
        <a:lstStyle/>
        <a:p>
          <a:endParaRPr lang="es-MX"/>
        </a:p>
      </dgm:t>
    </dgm:pt>
    <dgm:pt modelId="{4B7C9479-6833-4788-914E-26FA62DF5EA0}" type="pres">
      <dgm:prSet presAssocID="{3DAE2FEE-D163-4B51-80E3-09B254BA3B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6BD4F3-A797-4E49-B0C9-9AF7A213260A}" type="pres">
      <dgm:prSet presAssocID="{3DAE2FEE-D163-4B51-80E3-09B254BA3BB6}" presName="spNode" presStyleCnt="0"/>
      <dgm:spPr/>
    </dgm:pt>
    <dgm:pt modelId="{3B458D65-B43E-4425-91A5-F6A1B56F4160}" type="pres">
      <dgm:prSet presAssocID="{1371222C-D790-4DAD-9C0D-897FB7F5EE16}" presName="sibTrans" presStyleLbl="sibTrans1D1" presStyleIdx="1" presStyleCnt="3"/>
      <dgm:spPr/>
      <dgm:t>
        <a:bodyPr/>
        <a:lstStyle/>
        <a:p>
          <a:endParaRPr lang="es-MX"/>
        </a:p>
      </dgm:t>
    </dgm:pt>
    <dgm:pt modelId="{419AA03C-2BBB-4F6D-AA04-F855C6E8CED7}" type="pres">
      <dgm:prSet presAssocID="{1D235085-8B8F-4879-9E02-C9A857642F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B6060C-F53A-40F4-9D7D-1E63BF5F9400}" type="pres">
      <dgm:prSet presAssocID="{1D235085-8B8F-4879-9E02-C9A857642F01}" presName="spNode" presStyleCnt="0"/>
      <dgm:spPr/>
    </dgm:pt>
    <dgm:pt modelId="{2A44B0F3-C11F-4B45-A267-3B8EC23E10A0}" type="pres">
      <dgm:prSet presAssocID="{49178394-0207-4C91-A6F7-94AF43AE66E0}" presName="sibTrans" presStyleLbl="sibTrans1D1" presStyleIdx="2" presStyleCnt="3"/>
      <dgm:spPr/>
      <dgm:t>
        <a:bodyPr/>
        <a:lstStyle/>
        <a:p>
          <a:endParaRPr lang="es-MX"/>
        </a:p>
      </dgm:t>
    </dgm:pt>
  </dgm:ptLst>
  <dgm:cxnLst>
    <dgm:cxn modelId="{875A5FB5-830A-4F80-9086-093B4F7A2386}" type="presOf" srcId="{849C9195-87C3-4D93-A7F9-E35AA645183D}" destId="{AA0AD3FA-AA9C-4B00-AF79-0C2A20F64248}" srcOrd="0" destOrd="0" presId="urn:microsoft.com/office/officeart/2005/8/layout/cycle5"/>
    <dgm:cxn modelId="{B7A0EDE4-BCBA-4CD2-9AD0-DE07140E810A}" srcId="{849C9195-87C3-4D93-A7F9-E35AA645183D}" destId="{1D235085-8B8F-4879-9E02-C9A857642F01}" srcOrd="2" destOrd="0" parTransId="{92E72229-5181-473A-8566-0B27D5E5BE0E}" sibTransId="{49178394-0207-4C91-A6F7-94AF43AE66E0}"/>
    <dgm:cxn modelId="{13212566-C9F3-4B1B-A947-FDE891B71C5C}" type="presOf" srcId="{29EA926B-80D7-4265-92AA-4E83C905C5DD}" destId="{9CCEF675-4F59-4D99-A5F4-9AC9FB01C6EE}" srcOrd="0" destOrd="0" presId="urn:microsoft.com/office/officeart/2005/8/layout/cycle5"/>
    <dgm:cxn modelId="{CEC14A87-4C7E-449F-BAA1-272BF2860766}" type="presOf" srcId="{1371222C-D790-4DAD-9C0D-897FB7F5EE16}" destId="{3B458D65-B43E-4425-91A5-F6A1B56F4160}" srcOrd="0" destOrd="0" presId="urn:microsoft.com/office/officeart/2005/8/layout/cycle5"/>
    <dgm:cxn modelId="{D36A35E5-F8E1-4EB8-8722-43A2E5547370}" srcId="{849C9195-87C3-4D93-A7F9-E35AA645183D}" destId="{23422E45-4AE9-4C03-8532-B7169AB366FE}" srcOrd="0" destOrd="0" parTransId="{BFA62150-FC73-4DF3-A72E-48B3CE079CFC}" sibTransId="{29EA926B-80D7-4265-92AA-4E83C905C5DD}"/>
    <dgm:cxn modelId="{3827CACC-19BF-413C-9914-A17C6CDE3768}" type="presOf" srcId="{49178394-0207-4C91-A6F7-94AF43AE66E0}" destId="{2A44B0F3-C11F-4B45-A267-3B8EC23E10A0}" srcOrd="0" destOrd="0" presId="urn:microsoft.com/office/officeart/2005/8/layout/cycle5"/>
    <dgm:cxn modelId="{57B5FF26-3862-44A1-819F-44B270898CB4}" type="presOf" srcId="{3DAE2FEE-D163-4B51-80E3-09B254BA3BB6}" destId="{4B7C9479-6833-4788-914E-26FA62DF5EA0}" srcOrd="0" destOrd="0" presId="urn:microsoft.com/office/officeart/2005/8/layout/cycle5"/>
    <dgm:cxn modelId="{1C221E5C-EA2C-4D29-91DF-16A8A8F996DF}" srcId="{849C9195-87C3-4D93-A7F9-E35AA645183D}" destId="{3DAE2FEE-D163-4B51-80E3-09B254BA3BB6}" srcOrd="1" destOrd="0" parTransId="{D9E65A2C-E907-400C-ACB6-5385789CB1CE}" sibTransId="{1371222C-D790-4DAD-9C0D-897FB7F5EE16}"/>
    <dgm:cxn modelId="{D1453D5C-FDE1-4E8C-844C-8C0E7F90572A}" type="presOf" srcId="{23422E45-4AE9-4C03-8532-B7169AB366FE}" destId="{54B41DFB-B8DD-4C6C-B0A8-C93E719CCCC4}" srcOrd="0" destOrd="0" presId="urn:microsoft.com/office/officeart/2005/8/layout/cycle5"/>
    <dgm:cxn modelId="{340A971B-9E02-4CB0-ADB0-6E563585C03F}" type="presOf" srcId="{1D235085-8B8F-4879-9E02-C9A857642F01}" destId="{419AA03C-2BBB-4F6D-AA04-F855C6E8CED7}" srcOrd="0" destOrd="0" presId="urn:microsoft.com/office/officeart/2005/8/layout/cycle5"/>
    <dgm:cxn modelId="{219508BD-29D3-487E-AFF3-FA2CBB5155FE}" type="presParOf" srcId="{AA0AD3FA-AA9C-4B00-AF79-0C2A20F64248}" destId="{54B41DFB-B8DD-4C6C-B0A8-C93E719CCCC4}" srcOrd="0" destOrd="0" presId="urn:microsoft.com/office/officeart/2005/8/layout/cycle5"/>
    <dgm:cxn modelId="{07569586-D953-45A0-9FDD-4F96D34EEA87}" type="presParOf" srcId="{AA0AD3FA-AA9C-4B00-AF79-0C2A20F64248}" destId="{EE0573D6-2811-430F-9DA7-1A4F6CFF527E}" srcOrd="1" destOrd="0" presId="urn:microsoft.com/office/officeart/2005/8/layout/cycle5"/>
    <dgm:cxn modelId="{ED8CBDCA-FB1A-45AB-8CE2-D78F18E37395}" type="presParOf" srcId="{AA0AD3FA-AA9C-4B00-AF79-0C2A20F64248}" destId="{9CCEF675-4F59-4D99-A5F4-9AC9FB01C6EE}" srcOrd="2" destOrd="0" presId="urn:microsoft.com/office/officeart/2005/8/layout/cycle5"/>
    <dgm:cxn modelId="{DB5A72FB-317B-4FB2-ABD5-614D4477633B}" type="presParOf" srcId="{AA0AD3FA-AA9C-4B00-AF79-0C2A20F64248}" destId="{4B7C9479-6833-4788-914E-26FA62DF5EA0}" srcOrd="3" destOrd="0" presId="urn:microsoft.com/office/officeart/2005/8/layout/cycle5"/>
    <dgm:cxn modelId="{AEC03124-A015-49B7-8E2F-BBFA93F45FA7}" type="presParOf" srcId="{AA0AD3FA-AA9C-4B00-AF79-0C2A20F64248}" destId="{226BD4F3-A797-4E49-B0C9-9AF7A213260A}" srcOrd="4" destOrd="0" presId="urn:microsoft.com/office/officeart/2005/8/layout/cycle5"/>
    <dgm:cxn modelId="{185B5D03-01CC-4BF3-8A39-34B4FBDD9E36}" type="presParOf" srcId="{AA0AD3FA-AA9C-4B00-AF79-0C2A20F64248}" destId="{3B458D65-B43E-4425-91A5-F6A1B56F4160}" srcOrd="5" destOrd="0" presId="urn:microsoft.com/office/officeart/2005/8/layout/cycle5"/>
    <dgm:cxn modelId="{7F131E64-4932-4343-872B-E15CAC669550}" type="presParOf" srcId="{AA0AD3FA-AA9C-4B00-AF79-0C2A20F64248}" destId="{419AA03C-2BBB-4F6D-AA04-F855C6E8CED7}" srcOrd="6" destOrd="0" presId="urn:microsoft.com/office/officeart/2005/8/layout/cycle5"/>
    <dgm:cxn modelId="{68F8B36F-C7A9-44DB-B154-032B71C0F47D}" type="presParOf" srcId="{AA0AD3FA-AA9C-4B00-AF79-0C2A20F64248}" destId="{F2B6060C-F53A-40F4-9D7D-1E63BF5F9400}" srcOrd="7" destOrd="0" presId="urn:microsoft.com/office/officeart/2005/8/layout/cycle5"/>
    <dgm:cxn modelId="{8C558DCE-4920-4747-8E65-89C5C1709F2E}" type="presParOf" srcId="{AA0AD3FA-AA9C-4B00-AF79-0C2A20F64248}" destId="{2A44B0F3-C11F-4B45-A267-3B8EC23E10A0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41DFB-B8DD-4C6C-B0A8-C93E719CCCC4}">
      <dsp:nvSpPr>
        <dsp:cNvPr id="0" name=""/>
        <dsp:cNvSpPr/>
      </dsp:nvSpPr>
      <dsp:spPr>
        <a:xfrm>
          <a:off x="2160238" y="1518"/>
          <a:ext cx="3069192" cy="14728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latin typeface="Arial Narrow" panose="020B0606020202030204" pitchFamily="34" charset="0"/>
            </a:rPr>
            <a:t>Se familiaricen con el SIPOT</a:t>
          </a:r>
          <a:endParaRPr lang="es-MX" sz="2800" b="1" kern="1200" dirty="0">
            <a:latin typeface="Arial Narrow" panose="020B0606020202030204" pitchFamily="34" charset="0"/>
          </a:endParaRPr>
        </a:p>
      </dsp:txBody>
      <dsp:txXfrm>
        <a:off x="2232138" y="73418"/>
        <a:ext cx="2925392" cy="1329082"/>
      </dsp:txXfrm>
    </dsp:sp>
    <dsp:sp modelId="{9CCEF675-4F59-4D99-A5F4-9AC9FB01C6EE}">
      <dsp:nvSpPr>
        <dsp:cNvPr id="0" name=""/>
        <dsp:cNvSpPr/>
      </dsp:nvSpPr>
      <dsp:spPr>
        <a:xfrm>
          <a:off x="1047118" y="1132192"/>
          <a:ext cx="3929772" cy="3929772"/>
        </a:xfrm>
        <a:custGeom>
          <a:avLst/>
          <a:gdLst/>
          <a:ahLst/>
          <a:cxnLst/>
          <a:rect l="0" t="0" r="0" b="0"/>
          <a:pathLst>
            <a:path>
              <a:moveTo>
                <a:pt x="3336104" y="557570"/>
              </a:moveTo>
              <a:arcTo wR="1964886" hR="1964886" stAng="18855340" swAng="1889319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C9479-6833-4788-914E-26FA62DF5EA0}">
      <dsp:nvSpPr>
        <dsp:cNvPr id="0" name=""/>
        <dsp:cNvSpPr/>
      </dsp:nvSpPr>
      <dsp:spPr>
        <a:xfrm>
          <a:off x="4263489" y="2948848"/>
          <a:ext cx="2265973" cy="1472882"/>
        </a:xfrm>
        <a:prstGeom prst="roundRect">
          <a:avLst/>
        </a:prstGeom>
        <a:solidFill>
          <a:srgbClr val="00206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+mj-lt"/>
              <a:ea typeface="Times New Roman" pitchFamily="18" charset="0"/>
              <a:cs typeface="Calibri" pitchFamily="34" charset="0"/>
            </a:rPr>
            <a:t>Identifiquen las acciones que les corresponde atender</a:t>
          </a:r>
          <a:endParaRPr lang="es-MX" sz="2000" b="1" kern="1200" dirty="0">
            <a:latin typeface="+mj-lt"/>
          </a:endParaRPr>
        </a:p>
      </dsp:txBody>
      <dsp:txXfrm>
        <a:off x="4335389" y="3020748"/>
        <a:ext cx="2122173" cy="1329082"/>
      </dsp:txXfrm>
    </dsp:sp>
    <dsp:sp modelId="{3B458D65-B43E-4425-91A5-F6A1B56F4160}">
      <dsp:nvSpPr>
        <dsp:cNvPr id="0" name=""/>
        <dsp:cNvSpPr/>
      </dsp:nvSpPr>
      <dsp:spPr>
        <a:xfrm>
          <a:off x="1729948" y="737960"/>
          <a:ext cx="3929772" cy="3929772"/>
        </a:xfrm>
        <a:custGeom>
          <a:avLst/>
          <a:gdLst/>
          <a:ahLst/>
          <a:cxnLst/>
          <a:rect l="0" t="0" r="0" b="0"/>
          <a:pathLst>
            <a:path>
              <a:moveTo>
                <a:pt x="2567992" y="3834923"/>
              </a:moveTo>
              <a:arcTo wR="1964886" hR="1964886" stAng="4327497" swAng="2145006"/>
            </a:path>
          </a:pathLst>
        </a:custGeom>
        <a:noFill/>
        <a:ln w="9525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AA03C-2BBB-4F6D-AA04-F855C6E8CED7}">
      <dsp:nvSpPr>
        <dsp:cNvPr id="0" name=""/>
        <dsp:cNvSpPr/>
      </dsp:nvSpPr>
      <dsp:spPr>
        <a:xfrm>
          <a:off x="860207" y="2948848"/>
          <a:ext cx="2265973" cy="1472882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Obtengan competencias para atender obligaciones en el SIPOT</a:t>
          </a:r>
          <a:endParaRPr lang="es-MX" sz="2000" b="1" kern="1200" dirty="0"/>
        </a:p>
      </dsp:txBody>
      <dsp:txXfrm>
        <a:off x="932107" y="3020748"/>
        <a:ext cx="2122173" cy="1329082"/>
      </dsp:txXfrm>
    </dsp:sp>
    <dsp:sp modelId="{2A44B0F3-C11F-4B45-A267-3B8EC23E10A0}">
      <dsp:nvSpPr>
        <dsp:cNvPr id="0" name=""/>
        <dsp:cNvSpPr/>
      </dsp:nvSpPr>
      <dsp:spPr>
        <a:xfrm>
          <a:off x="2412779" y="1132192"/>
          <a:ext cx="3929772" cy="3929772"/>
        </a:xfrm>
        <a:custGeom>
          <a:avLst/>
          <a:gdLst/>
          <a:ahLst/>
          <a:cxnLst/>
          <a:rect l="0" t="0" r="0" b="0"/>
          <a:pathLst>
            <a:path>
              <a:moveTo>
                <a:pt x="60505" y="1481034"/>
              </a:moveTo>
              <a:arcTo wR="1964886" hR="1964886" stAng="11655340" swAng="1889319"/>
            </a:path>
          </a:pathLst>
        </a:custGeom>
        <a:noFill/>
        <a:ln w="9525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BD89-F683-4FAC-93F2-4D61FA54ADD5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9A1F5-D7E5-4EC0-8A84-4CB2EE6A28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803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49" cy="466725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35" y="1"/>
            <a:ext cx="3038648" cy="466725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r">
              <a:defRPr sz="1300"/>
            </a:lvl1pPr>
          </a:lstStyle>
          <a:p>
            <a:fld id="{357FA0ED-F9C3-44D4-A097-F4FB98026B38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371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8" tIns="46079" rIns="92158" bIns="4607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848" y="4473575"/>
            <a:ext cx="5608320" cy="3660775"/>
          </a:xfrm>
          <a:prstGeom prst="rect">
            <a:avLst/>
          </a:prstGeom>
        </p:spPr>
        <p:txBody>
          <a:bodyPr vert="horz" lIns="92158" tIns="46079" rIns="92158" bIns="4607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649" cy="466725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35" y="8829676"/>
            <a:ext cx="3038648" cy="466725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r">
              <a:defRPr sz="1300"/>
            </a:lvl1pPr>
          </a:lstStyle>
          <a:p>
            <a:fld id="{0C41986C-22E8-4357-BAC7-D74F032377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0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7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538163" y="696913"/>
            <a:ext cx="6197600" cy="34877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546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2658-E68E-4D41-9C2E-C03DE6D7E3A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92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538163" y="696913"/>
            <a:ext cx="6197600" cy="34877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546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2658-E68E-4D41-9C2E-C03DE6D7E3A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76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538163" y="696913"/>
            <a:ext cx="6197600" cy="34877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546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2658-E68E-4D41-9C2E-C03DE6D7E3A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538163" y="696913"/>
            <a:ext cx="6197600" cy="34877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546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2658-E68E-4D41-9C2E-C03DE6D7E3A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90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538163" y="696913"/>
            <a:ext cx="6197600" cy="34877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546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2658-E68E-4D41-9C2E-C03DE6D7E3A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18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76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5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146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66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4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90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63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55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081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3"/>
            <a:ext cx="100584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rgbClr val="6C5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615680" cy="7620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1" y="2133600"/>
            <a:ext cx="100584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chemeClr val="tx2"/>
                </a:solidFill>
                <a:latin typeface="+mj-lt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828800" y="5715000"/>
            <a:ext cx="86360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8E8D8C"/>
                </a:solidFill>
              </a:defRPr>
            </a:lvl1pPr>
            <a:lvl2pPr marL="411480" indent="0">
              <a:buNone/>
              <a:defRPr>
                <a:solidFill>
                  <a:srgbClr val="8E8D8C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15369" y="4721225"/>
            <a:ext cx="3373967" cy="8763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1600" baseline="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>
              <a:spcBef>
                <a:spcPts val="0"/>
              </a:spcBef>
            </a:pPr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35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44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1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90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55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571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92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405BBB8-F19C-47E0-B38D-A3065E4BB907}" type="datetimeFigureOut">
              <a:rPr lang="es-MX" smtClean="0"/>
              <a:t>02/08/2016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CC6F397-D795-4432-840E-76FCF9BE48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102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2090" y="2665648"/>
            <a:ext cx="8825658" cy="2677648"/>
          </a:xfrm>
        </p:spPr>
        <p:txBody>
          <a:bodyPr/>
          <a:lstStyle/>
          <a:p>
            <a:pPr algn="ctr"/>
            <a:r>
              <a:rPr lang="es-MX" sz="4400" dirty="0" smtClean="0">
                <a:solidFill>
                  <a:schemeClr val="bg1"/>
                </a:solidFill>
              </a:rPr>
              <a:t>Plataforma Nacional de Transparencia: SIPOT</a:t>
            </a:r>
            <a:br>
              <a:rPr lang="es-MX" sz="4400" dirty="0" smtClean="0">
                <a:solidFill>
                  <a:schemeClr val="bg1"/>
                </a:solidFill>
              </a:rPr>
            </a:br>
            <a:r>
              <a:rPr lang="es-MX" sz="3600" dirty="0">
                <a:solidFill>
                  <a:srgbClr val="FFC000"/>
                </a:solidFill>
              </a:rPr>
              <a:t/>
            </a:r>
            <a:br>
              <a:rPr lang="es-MX" sz="3600" dirty="0">
                <a:solidFill>
                  <a:srgbClr val="FFC000"/>
                </a:solidFill>
              </a:rPr>
            </a:br>
            <a:endParaRPr lang="es-MX" sz="3600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82614" y="1478734"/>
            <a:ext cx="5666704" cy="8008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000" b="1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Dirección General de Evaluación</a:t>
            </a:r>
            <a:endParaRPr lang="es-MX" sz="2000" b="1" cap="non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17" y="758593"/>
            <a:ext cx="2646363" cy="1320053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611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¿Quiénes atenderán obligaciones en el SIPOT?</a:t>
            </a:r>
            <a:endParaRPr lang="es-MX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63084" t="35023" r="21446" b="30768"/>
          <a:stretch/>
        </p:blipFill>
        <p:spPr>
          <a:xfrm>
            <a:off x="609387" y="2724280"/>
            <a:ext cx="4602230" cy="3450061"/>
          </a:xfrm>
          <a:prstGeom prst="round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35660" y="2496457"/>
            <a:ext cx="59306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 smtClean="0"/>
              <a:t>Titulares de las Unidades de Transparencia </a:t>
            </a:r>
            <a:r>
              <a:rPr lang="es-MX" sz="2800" dirty="0" smtClean="0"/>
              <a:t>de los SO con el rol “</a:t>
            </a:r>
            <a:r>
              <a:rPr lang="es-MX" sz="2800" b="1" dirty="0" smtClean="0">
                <a:solidFill>
                  <a:srgbClr val="9F4E79"/>
                </a:solidFill>
              </a:rPr>
              <a:t>Administrador de sujeto obligado</a:t>
            </a:r>
            <a:r>
              <a:rPr lang="es-MX" sz="2800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Enlaces designados por los titulares de las </a:t>
            </a:r>
            <a:r>
              <a:rPr lang="es-MX" sz="2800" b="1" dirty="0" smtClean="0"/>
              <a:t>Unidades Administrativas </a:t>
            </a:r>
            <a:r>
              <a:rPr lang="es-MX" sz="2800" dirty="0" smtClean="0"/>
              <a:t>con el rol “</a:t>
            </a:r>
            <a:r>
              <a:rPr lang="es-MX" sz="2800" b="1" dirty="0" smtClean="0">
                <a:solidFill>
                  <a:srgbClr val="9F4E79"/>
                </a:solidFill>
              </a:rPr>
              <a:t>Administrador de Unidad Administrativa</a:t>
            </a:r>
            <a:r>
              <a:rPr lang="es-MX" sz="2800" dirty="0" smtClean="0"/>
              <a:t>”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9611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18" y="1082852"/>
            <a:ext cx="9580728" cy="706964"/>
          </a:xfrm>
        </p:spPr>
        <p:txBody>
          <a:bodyPr/>
          <a:lstStyle/>
          <a:p>
            <a:r>
              <a:rPr lang="es-MX" dirty="0" smtClean="0"/>
              <a:t>Actividades del </a:t>
            </a:r>
            <a:r>
              <a:rPr lang="es-MX" dirty="0"/>
              <a:t>Administrador de Sujeto Obligado (Titular de la UT):</a:t>
            </a:r>
            <a:br>
              <a:rPr lang="es-MX" dirty="0"/>
            </a:b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154954" y="2238427"/>
            <a:ext cx="10016150" cy="446276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s-MX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Administración de unidades administrativas (alta, eliminación y modificación)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Administración de usuarios (alta, eliminación y modificación)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Relacionar unidad administrativa con formatos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Carga de información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6033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09" y="1096500"/>
            <a:ext cx="9526137" cy="706964"/>
          </a:xfrm>
        </p:spPr>
        <p:txBody>
          <a:bodyPr/>
          <a:lstStyle/>
          <a:p>
            <a:r>
              <a:rPr lang="es-MX" dirty="0" smtClean="0"/>
              <a:t>Actividades del Administrador </a:t>
            </a:r>
            <a:r>
              <a:rPr lang="es-MX" dirty="0"/>
              <a:t>de Unidad Administrativa</a:t>
            </a:r>
            <a:r>
              <a:rPr lang="es-MX" b="1" dirty="0"/>
              <a:t/>
            </a:r>
            <a:br>
              <a:rPr lang="es-MX" b="1" dirty="0"/>
            </a:b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59809" y="2456795"/>
            <a:ext cx="10754436" cy="384720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Preparar la información acorde a sus funciones y atribuciones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Organizar la información conforme a los Lineamientos Técnicos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Coordinarse, en su caso, con otras unidades administrativas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Cargar la información al SIPOT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856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949988" y="2895358"/>
            <a:ext cx="4824726" cy="2283824"/>
          </a:xfrm>
        </p:spPr>
        <p:txBody>
          <a:bodyPr>
            <a:noAutofit/>
          </a:bodyPr>
          <a:lstStyle/>
          <a:p>
            <a:pPr marL="0" lvl="1">
              <a:lnSpc>
                <a:spcPts val="6000"/>
              </a:lnSpc>
            </a:pPr>
            <a:r>
              <a:rPr lang="es-MX" sz="4000" b="1" dirty="0">
                <a:solidFill>
                  <a:schemeClr val="accent1"/>
                </a:solidFill>
              </a:rPr>
              <a:t>Ingresando a la Plataforma Nacional de Transparencia</a:t>
            </a:r>
          </a:p>
          <a:p>
            <a:pPr marL="0" lvl="1">
              <a:lnSpc>
                <a:spcPts val="6000"/>
              </a:lnSpc>
            </a:pPr>
            <a:endParaRPr lang="es-MX" sz="4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76945" y="2467610"/>
            <a:ext cx="156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/>
                </a:solidFill>
              </a:rPr>
              <a:t>2</a:t>
            </a:r>
            <a:endParaRPr lang="es-MX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71" y="717149"/>
            <a:ext cx="1612673" cy="804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495550" y="860533"/>
            <a:ext cx="7594232" cy="706964"/>
          </a:xfrm>
        </p:spPr>
        <p:txBody>
          <a:bodyPr/>
          <a:lstStyle/>
          <a:p>
            <a:r>
              <a:rPr lang="es-MX" dirty="0"/>
              <a:t>http://</a:t>
            </a:r>
            <a:r>
              <a:rPr lang="es-MX" dirty="0" smtClean="0"/>
              <a:t>www.plataformadetransparencia.org.mx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564471" y="3143250"/>
            <a:ext cx="9760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USUARIO: </a:t>
            </a:r>
            <a:r>
              <a:rPr lang="es-MX" sz="4400" dirty="0" smtClean="0"/>
              <a:t>usuario@inai.org.mx</a:t>
            </a:r>
            <a:endParaRPr lang="es-MX" sz="4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177991" y="4410601"/>
            <a:ext cx="622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CONTRASEÑA: </a:t>
            </a:r>
            <a:r>
              <a:rPr lang="es-MX" sz="4000" b="1" dirty="0" smtClean="0"/>
              <a:t>*********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7436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500" t="36444" r="14249" b="29556"/>
          <a:stretch/>
        </p:blipFill>
        <p:spPr>
          <a:xfrm>
            <a:off x="1364344" y="1553524"/>
            <a:ext cx="12192000" cy="4068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636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0"/>
            <a:ext cx="11210245" cy="5693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23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09" y="0"/>
            <a:ext cx="8648477" cy="580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36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93" y="696686"/>
            <a:ext cx="10401664" cy="4477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38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Diferencias entre roles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739980"/>
            <a:ext cx="10295518" cy="2650888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Una vez que ingresen al </a:t>
            </a:r>
            <a:r>
              <a:rPr lang="es-MX" sz="2800" dirty="0" smtClean="0">
                <a:solidFill>
                  <a:schemeClr val="tx1"/>
                </a:solidFill>
              </a:rPr>
              <a:t>SIPOT, </a:t>
            </a:r>
            <a:r>
              <a:rPr lang="es-MX" sz="2800" dirty="0">
                <a:solidFill>
                  <a:schemeClr val="tx1"/>
                </a:solidFill>
              </a:rPr>
              <a:t>los menús de opciones cambian en función del Rol </a:t>
            </a:r>
            <a:r>
              <a:rPr lang="es-MX" sz="2800" dirty="0" smtClean="0">
                <a:solidFill>
                  <a:schemeClr val="tx1"/>
                </a:solidFill>
              </a:rPr>
              <a:t>asignado.</a:t>
            </a:r>
            <a:endParaRPr lang="es-MX" sz="2800" dirty="0">
              <a:solidFill>
                <a:schemeClr val="tx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MX" sz="1100" dirty="0" smtClean="0">
              <a:solidFill>
                <a:schemeClr val="tx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</a:rPr>
              <a:t>No </a:t>
            </a:r>
            <a:r>
              <a:rPr lang="es-MX" sz="2800" dirty="0">
                <a:solidFill>
                  <a:schemeClr val="tx1"/>
                </a:solidFill>
              </a:rPr>
              <a:t>obstante, hay </a:t>
            </a:r>
            <a:r>
              <a:rPr lang="es-MX" sz="2800" dirty="0" smtClean="0">
                <a:solidFill>
                  <a:schemeClr val="tx1"/>
                </a:solidFill>
              </a:rPr>
              <a:t>funciones comunes </a:t>
            </a:r>
            <a:r>
              <a:rPr lang="es-MX" sz="2800" dirty="0">
                <a:solidFill>
                  <a:schemeClr val="tx1"/>
                </a:solidFill>
              </a:rPr>
              <a:t>para ambos perfiles, los cuales se muestran a </a:t>
            </a:r>
            <a:r>
              <a:rPr lang="es-MX" sz="2800" dirty="0" smtClean="0">
                <a:solidFill>
                  <a:schemeClr val="tx1"/>
                </a:solidFill>
              </a:rPr>
              <a:t>continuación.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Picture 4" descr="C:\Users\janeth.guzman\Documents\Janeth\2013\requisitosIFA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696" y="0"/>
            <a:ext cx="1113746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3 Rectángulo"/>
          <p:cNvSpPr/>
          <p:nvPr/>
        </p:nvSpPr>
        <p:spPr>
          <a:xfrm>
            <a:off x="2135560" y="5052484"/>
            <a:ext cx="2448272" cy="1472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Picture 2" descr="C:\Users\janeth.guzman\Documents\Janeth\2015\LFTAIPG\Ley General\Logo-inai_28abr2015_text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20" y="5052485"/>
            <a:ext cx="2914617" cy="18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Funciones comunes de la aplicación: ¿Qué ven en común los dos perfiles?</a:t>
            </a:r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479425" y="2316505"/>
            <a:ext cx="3900440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613502" y="2400354"/>
            <a:ext cx="10839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Editar</a:t>
            </a:r>
            <a:endParaRPr lang="es-MX" sz="2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89" y="2371431"/>
            <a:ext cx="560466" cy="507088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69903" y="2949999"/>
            <a:ext cx="3900440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581914" y="3027981"/>
            <a:ext cx="14398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Eliminar</a:t>
            </a:r>
            <a:endParaRPr lang="es-MX" sz="2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89" y="3010769"/>
            <a:ext cx="577883" cy="50735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79425" y="3588037"/>
            <a:ext cx="3900440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581914" y="3673583"/>
            <a:ext cx="2444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Primer página</a:t>
            </a:r>
            <a:endParaRPr lang="es-MX" sz="2600" b="1" dirty="0"/>
          </a:p>
        </p:txBody>
      </p:sp>
      <p:sp>
        <p:nvSpPr>
          <p:cNvPr id="21" name="Rectángulo 20"/>
          <p:cNvSpPr/>
          <p:nvPr/>
        </p:nvSpPr>
        <p:spPr>
          <a:xfrm>
            <a:off x="469903" y="4221951"/>
            <a:ext cx="3900440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46" y="4370790"/>
            <a:ext cx="537126" cy="39972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81914" y="4300356"/>
            <a:ext cx="26436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Página anterior</a:t>
            </a:r>
            <a:endParaRPr lang="es-MX" sz="2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50" y="3714090"/>
            <a:ext cx="552444" cy="406838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479425" y="4875379"/>
            <a:ext cx="3900440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46" y="5006518"/>
            <a:ext cx="529486" cy="40125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52334" y="4970683"/>
            <a:ext cx="28568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Página siguiente</a:t>
            </a:r>
            <a:endParaRPr lang="es-MX" sz="2600" b="1" dirty="0"/>
          </a:p>
        </p:txBody>
      </p:sp>
      <p:sp>
        <p:nvSpPr>
          <p:cNvPr id="23" name="Rectángulo 22"/>
          <p:cNvSpPr/>
          <p:nvPr/>
        </p:nvSpPr>
        <p:spPr>
          <a:xfrm>
            <a:off x="469903" y="5515806"/>
            <a:ext cx="3900440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552334" y="5567884"/>
            <a:ext cx="244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Última página</a:t>
            </a:r>
            <a:endParaRPr lang="es-MX" sz="26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17" y="5675824"/>
            <a:ext cx="521826" cy="395447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389832" y="2944747"/>
            <a:ext cx="7381254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85" y="3065288"/>
            <a:ext cx="6653175" cy="345212"/>
          </a:xfrm>
        </p:spPr>
      </p:pic>
      <p:sp>
        <p:nvSpPr>
          <p:cNvPr id="26" name="Rectángulo 25"/>
          <p:cNvSpPr/>
          <p:nvPr/>
        </p:nvSpPr>
        <p:spPr>
          <a:xfrm>
            <a:off x="4356076" y="2333046"/>
            <a:ext cx="7415009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6152216" y="2408245"/>
            <a:ext cx="35173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Barra de paginación</a:t>
            </a:r>
            <a:endParaRPr lang="es-MX" sz="2600" b="1" dirty="0"/>
          </a:p>
        </p:txBody>
      </p:sp>
      <p:sp>
        <p:nvSpPr>
          <p:cNvPr id="29" name="Rectángulo 28"/>
          <p:cNvSpPr/>
          <p:nvPr/>
        </p:nvSpPr>
        <p:spPr>
          <a:xfrm>
            <a:off x="4356075" y="3486117"/>
            <a:ext cx="7415009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95" y="3604639"/>
            <a:ext cx="1652717" cy="425958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4625175" y="3599563"/>
            <a:ext cx="2887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Diversos Botones</a:t>
            </a:r>
            <a:endParaRPr lang="es-MX" sz="2600" b="1" dirty="0"/>
          </a:p>
        </p:txBody>
      </p:sp>
    </p:spTree>
    <p:extLst>
      <p:ext uri="{BB962C8B-B14F-4D97-AF65-F5344CB8AC3E}">
        <p14:creationId xmlns:p14="http://schemas.microsoft.com/office/powerpoint/2010/main" val="15975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campos</a:t>
            </a:r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479425" y="2316505"/>
            <a:ext cx="11242522" cy="1275286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613502" y="2400354"/>
            <a:ext cx="54633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Listas desplegables o catálogos)</a:t>
            </a:r>
            <a:endParaRPr lang="es-MX" sz="2600" b="1" dirty="0"/>
          </a:p>
        </p:txBody>
      </p:sp>
      <p:sp>
        <p:nvSpPr>
          <p:cNvPr id="19" name="Rectángulo 18"/>
          <p:cNvSpPr/>
          <p:nvPr/>
        </p:nvSpPr>
        <p:spPr>
          <a:xfrm>
            <a:off x="469903" y="3568523"/>
            <a:ext cx="11252044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581914" y="3673583"/>
            <a:ext cx="3264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Campos de fechas</a:t>
            </a:r>
            <a:endParaRPr lang="es-MX" sz="2600" b="1" dirty="0"/>
          </a:p>
        </p:txBody>
      </p:sp>
      <p:sp>
        <p:nvSpPr>
          <p:cNvPr id="22" name="Rectángulo 21"/>
          <p:cNvSpPr/>
          <p:nvPr/>
        </p:nvSpPr>
        <p:spPr>
          <a:xfrm>
            <a:off x="479425" y="4270748"/>
            <a:ext cx="11242523" cy="1257914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469903" y="5515806"/>
            <a:ext cx="11252044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552334" y="5567884"/>
            <a:ext cx="3340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Campos numéricos</a:t>
            </a:r>
            <a:endParaRPr lang="es-MX" sz="2600" b="1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7" y="2398222"/>
            <a:ext cx="5429250" cy="104775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7" y="3700043"/>
            <a:ext cx="3591426" cy="39058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4090623"/>
            <a:ext cx="2553056" cy="267689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76" y="4321427"/>
            <a:ext cx="7122151" cy="9621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81914" y="4300356"/>
            <a:ext cx="30283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Campos de Texto</a:t>
            </a:r>
            <a:endParaRPr lang="es-MX" sz="2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7" y="5594489"/>
            <a:ext cx="542925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ampos tipo tabla</a:t>
            </a:r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479425" y="3107557"/>
            <a:ext cx="11242522" cy="2757669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623024" y="3114032"/>
            <a:ext cx="31951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Campos tipo tabla</a:t>
            </a:r>
            <a:endParaRPr lang="es-MX" sz="2600" b="1" dirty="0"/>
          </a:p>
        </p:txBody>
      </p:sp>
      <p:sp>
        <p:nvSpPr>
          <p:cNvPr id="23" name="Rectángulo 22"/>
          <p:cNvSpPr/>
          <p:nvPr/>
        </p:nvSpPr>
        <p:spPr>
          <a:xfrm>
            <a:off x="479425" y="5878105"/>
            <a:ext cx="11252044" cy="63035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591436" y="5014034"/>
            <a:ext cx="30283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/>
              <a:t>Campos de Texto</a:t>
            </a:r>
            <a:endParaRPr lang="es-MX" sz="2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58" y="3182554"/>
            <a:ext cx="2132346" cy="3998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" y="3683123"/>
            <a:ext cx="9244450" cy="20359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48" y="3670244"/>
            <a:ext cx="1728156" cy="203591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08084" y="2440779"/>
            <a:ext cx="372878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Artículo 70 fracción XVII</a:t>
            </a:r>
          </a:p>
        </p:txBody>
      </p:sp>
    </p:spTree>
    <p:extLst>
      <p:ext uri="{BB962C8B-B14F-4D97-AF65-F5344CB8AC3E}">
        <p14:creationId xmlns:p14="http://schemas.microsoft.com/office/powerpoint/2010/main" val="42045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854451" y="2537486"/>
            <a:ext cx="5360293" cy="2283824"/>
          </a:xfrm>
        </p:spPr>
        <p:txBody>
          <a:bodyPr>
            <a:noAutofit/>
          </a:bodyPr>
          <a:lstStyle/>
          <a:p>
            <a:pPr marL="0" lvl="1">
              <a:lnSpc>
                <a:spcPts val="6000"/>
              </a:lnSpc>
            </a:pPr>
            <a:r>
              <a:rPr lang="es-MX" sz="4000" b="1" dirty="0" smtClean="0">
                <a:solidFill>
                  <a:schemeClr val="accent1"/>
                </a:solidFill>
              </a:rPr>
              <a:t>De las actividades del Administrador del Sujeto Obligado</a:t>
            </a:r>
          </a:p>
          <a:p>
            <a:pPr marL="0" lvl="1">
              <a:lnSpc>
                <a:spcPts val="6000"/>
              </a:lnSpc>
            </a:pPr>
            <a:r>
              <a:rPr lang="es-MX" sz="4000" b="1" dirty="0" smtClean="0">
                <a:solidFill>
                  <a:schemeClr val="accent1"/>
                </a:solidFill>
              </a:rPr>
              <a:t>(Titular de la Unidad de Transparencia)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76945" y="2467610"/>
            <a:ext cx="2414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/>
                </a:solidFill>
              </a:rPr>
              <a:t>3</a:t>
            </a:r>
            <a:endParaRPr lang="es-MX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2" y="737131"/>
            <a:ext cx="11787361" cy="4952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85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949988" y="2387358"/>
            <a:ext cx="4824726" cy="2283824"/>
          </a:xfrm>
        </p:spPr>
        <p:txBody>
          <a:bodyPr>
            <a:noAutofit/>
          </a:bodyPr>
          <a:lstStyle/>
          <a:p>
            <a:pPr marL="0" lvl="1">
              <a:lnSpc>
                <a:spcPts val="6000"/>
              </a:lnSpc>
            </a:pPr>
            <a:r>
              <a:rPr lang="es-MX" sz="4000" b="1" dirty="0">
                <a:solidFill>
                  <a:schemeClr val="accent1"/>
                </a:solidFill>
              </a:rPr>
              <a:t>Alta de Unidades Administrativas</a:t>
            </a:r>
            <a:endParaRPr lang="es-MX" sz="4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76945" y="2467610"/>
            <a:ext cx="2414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/>
                </a:solidFill>
              </a:rPr>
              <a:t>3.1</a:t>
            </a:r>
            <a:endParaRPr lang="es-MX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6" y="1225669"/>
            <a:ext cx="7211332" cy="5040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641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03" y="217940"/>
            <a:ext cx="8037511" cy="54530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56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44" y="765401"/>
            <a:ext cx="10475913" cy="4543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08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1" y="783772"/>
            <a:ext cx="10421258" cy="4484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41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55840" y="4872"/>
            <a:ext cx="5292080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s-ES" sz="3600" spc="-100" dirty="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Objetivo (s) del taller:</a:t>
            </a:r>
            <a:endParaRPr lang="es-ES" sz="3600" b="1" spc="-100" dirty="0">
              <a:solidFill>
                <a:srgbClr val="6C55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85638" y="1372707"/>
            <a:ext cx="7638755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>
                <a:solidFill>
                  <a:schemeClr val="tx1"/>
                </a:solidFill>
                <a:latin typeface="Arial Narrow" panose="020B0606020202030204" pitchFamily="34" charset="0"/>
                <a:ea typeface="Times New Roman" pitchFamily="18" charset="0"/>
                <a:cs typeface="Calibri" pitchFamily="34" charset="0"/>
              </a:rPr>
              <a:t>Que los participantes: 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10243395"/>
              </p:ext>
            </p:extLst>
          </p:nvPr>
        </p:nvGraphicFramePr>
        <p:xfrm>
          <a:off x="2361814" y="1834372"/>
          <a:ext cx="738967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50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7" y="1023937"/>
            <a:ext cx="10718368" cy="51010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uadroTexto 1"/>
          <p:cNvSpPr txBox="1"/>
          <p:nvPr/>
        </p:nvSpPr>
        <p:spPr>
          <a:xfrm>
            <a:off x="491318" y="218364"/>
            <a:ext cx="981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9F4E79"/>
                </a:solidFill>
              </a:rPr>
              <a:t>Esto verán cuando hayan cargado sus Unidades Administrativas</a:t>
            </a:r>
            <a:endParaRPr lang="es-MX" sz="2400" b="1" dirty="0">
              <a:solidFill>
                <a:srgbClr val="9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84" y="391885"/>
            <a:ext cx="10341275" cy="5762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5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949988" y="2895358"/>
            <a:ext cx="4824726" cy="2283824"/>
          </a:xfrm>
        </p:spPr>
        <p:txBody>
          <a:bodyPr>
            <a:noAutofit/>
          </a:bodyPr>
          <a:lstStyle/>
          <a:p>
            <a:pPr marL="0" lvl="1">
              <a:lnSpc>
                <a:spcPts val="6000"/>
              </a:lnSpc>
            </a:pPr>
            <a:r>
              <a:rPr lang="es-MX" sz="4000" b="1" dirty="0">
                <a:solidFill>
                  <a:schemeClr val="accent1"/>
                </a:solidFill>
              </a:rPr>
              <a:t>Alta de </a:t>
            </a:r>
            <a:r>
              <a:rPr lang="es-MX" sz="4000" b="1" dirty="0" smtClean="0">
                <a:solidFill>
                  <a:schemeClr val="accent1"/>
                </a:solidFill>
              </a:rPr>
              <a:t>Usuarios con Rol de Administrador de Unidad Administrativa</a:t>
            </a:r>
            <a:endParaRPr lang="es-MX" sz="4000" b="1" dirty="0">
              <a:solidFill>
                <a:schemeClr val="accent1"/>
              </a:solidFill>
            </a:endParaRPr>
          </a:p>
          <a:p>
            <a:pPr marL="0" lvl="1">
              <a:lnSpc>
                <a:spcPts val="6000"/>
              </a:lnSpc>
            </a:pPr>
            <a:endParaRPr lang="es-MX" sz="4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76945" y="2467610"/>
            <a:ext cx="2071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/>
                </a:solidFill>
              </a:rPr>
              <a:t>3.2</a:t>
            </a:r>
            <a:endParaRPr lang="es-MX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991" y="1640115"/>
            <a:ext cx="9800294" cy="44268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896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7" y="306250"/>
            <a:ext cx="8943779" cy="59773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/>
          <p:cNvSpPr txBox="1"/>
          <p:nvPr/>
        </p:nvSpPr>
        <p:spPr>
          <a:xfrm rot="20876993">
            <a:off x="8884976" y="1877612"/>
            <a:ext cx="354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REGISTRO DE UN NUEVO USUARIO</a:t>
            </a:r>
          </a:p>
        </p:txBody>
      </p:sp>
      <p:sp>
        <p:nvSpPr>
          <p:cNvPr id="4" name="CuadroTexto 3"/>
          <p:cNvSpPr txBox="1"/>
          <p:nvPr/>
        </p:nvSpPr>
        <p:spPr>
          <a:xfrm rot="20876993">
            <a:off x="8923529" y="4076562"/>
            <a:ext cx="354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USUARIOS CREADOS POR EL SUJETO OBLIGADO</a:t>
            </a:r>
          </a:p>
        </p:txBody>
      </p:sp>
    </p:spTree>
    <p:extLst>
      <p:ext uri="{BB962C8B-B14F-4D97-AF65-F5344CB8AC3E}">
        <p14:creationId xmlns:p14="http://schemas.microsoft.com/office/powerpoint/2010/main" val="40782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34" y="769256"/>
            <a:ext cx="11027066" cy="5007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43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79" y="1182688"/>
            <a:ext cx="4581525" cy="4086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218" y="1676173"/>
            <a:ext cx="8239125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26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69" y="357413"/>
            <a:ext cx="10703631" cy="55353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75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15" y="1206525"/>
            <a:ext cx="10726057" cy="45991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01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1271586"/>
            <a:ext cx="11088914" cy="48534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66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9354" y="1002094"/>
            <a:ext cx="7896119" cy="706964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bg1">
                    <a:lumMod val="85000"/>
                  </a:schemeClr>
                </a:solidFill>
              </a:rPr>
              <a:t>TEMARIO</a:t>
            </a:r>
            <a:endParaRPr lang="es-MX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471" y="2169382"/>
            <a:ext cx="11467872" cy="3766654"/>
          </a:xfrm>
        </p:spPr>
        <p:txBody>
          <a:bodyPr>
            <a:noAutofit/>
          </a:bodyPr>
          <a:lstStyle/>
          <a:p>
            <a:pPr marL="457200" lvl="1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MX" sz="2400" b="1" dirty="0" smtClean="0"/>
              <a:t>Introducción</a:t>
            </a:r>
          </a:p>
          <a:p>
            <a:pPr marL="457200" lvl="1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MX" sz="2400" b="1" dirty="0" smtClean="0"/>
              <a:t>Ingreso al sistema</a:t>
            </a: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MX" sz="2400" b="1" dirty="0" smtClean="0"/>
              <a:t>Actividades del Administrador de Sujeto Obligado (Titular de UT)</a:t>
            </a:r>
          </a:p>
          <a:p>
            <a:pPr marL="742950" lvl="2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2200" b="1" dirty="0" smtClean="0"/>
              <a:t>Alta de Unidades </a:t>
            </a:r>
            <a:r>
              <a:rPr lang="es-MX" sz="2200" b="1" dirty="0"/>
              <a:t>A</a:t>
            </a:r>
            <a:r>
              <a:rPr lang="es-MX" sz="2200" b="1" dirty="0" smtClean="0"/>
              <a:t>dministrativas </a:t>
            </a:r>
          </a:p>
          <a:p>
            <a:pPr marL="742950" lvl="2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2200" b="1" dirty="0" smtClean="0"/>
              <a:t>Alta de Usuarios con perfil de Administrador de Unidades Administrativas</a:t>
            </a:r>
          </a:p>
          <a:p>
            <a:pPr marL="742950" lvl="2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2200" b="1" dirty="0" smtClean="0"/>
              <a:t>Asignación de formatos a Unidades Administrativas</a:t>
            </a: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MX" sz="2400" b="1" dirty="0" smtClean="0"/>
              <a:t>Actividad Compartida (Titular </a:t>
            </a:r>
            <a:r>
              <a:rPr lang="es-MX" sz="2400" b="1" dirty="0"/>
              <a:t>UT </a:t>
            </a:r>
            <a:r>
              <a:rPr lang="es-MX" sz="2400" b="1" dirty="0" smtClean="0"/>
              <a:t>y Unidades Administrativas)</a:t>
            </a:r>
          </a:p>
          <a:p>
            <a:pPr marL="742950" lvl="2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MX" sz="2200" b="1" dirty="0" smtClean="0"/>
              <a:t>Carga de información</a:t>
            </a:r>
          </a:p>
          <a:p>
            <a:pPr marL="342900" lvl="1" indent="-3429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endParaRPr lang="es-MX" sz="1800" b="1" dirty="0" smtClean="0"/>
          </a:p>
          <a:p>
            <a:pPr marL="342900" lvl="1" indent="-342900" algn="just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endParaRPr lang="es-MX" sz="1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71" y="717149"/>
            <a:ext cx="1612673" cy="804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40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34" y="769256"/>
            <a:ext cx="11027066" cy="5007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59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949988" y="2133358"/>
            <a:ext cx="4824726" cy="2283824"/>
          </a:xfrm>
        </p:spPr>
        <p:txBody>
          <a:bodyPr>
            <a:noAutofit/>
          </a:bodyPr>
          <a:lstStyle/>
          <a:p>
            <a:pPr marL="0" lvl="1">
              <a:lnSpc>
                <a:spcPts val="6000"/>
              </a:lnSpc>
            </a:pPr>
            <a:r>
              <a:rPr lang="es-MX" sz="4000" b="1" dirty="0">
                <a:solidFill>
                  <a:schemeClr val="accent1"/>
                </a:solidFill>
              </a:rPr>
              <a:t>Asignación de formatos a </a:t>
            </a:r>
            <a:r>
              <a:rPr lang="es-MX" sz="4000" b="1" dirty="0" smtClean="0">
                <a:solidFill>
                  <a:schemeClr val="accent1"/>
                </a:solidFill>
              </a:rPr>
              <a:t>Unidades Administrativas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76945" y="2467610"/>
            <a:ext cx="2414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/>
                </a:solidFill>
              </a:rPr>
              <a:t>3.3</a:t>
            </a:r>
            <a:endParaRPr lang="es-MX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1277030"/>
            <a:ext cx="7315199" cy="4833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858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66" y="999898"/>
            <a:ext cx="10677525" cy="4829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15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014412"/>
            <a:ext cx="10658475" cy="4829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58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19175"/>
            <a:ext cx="10668000" cy="4819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52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58" y="950024"/>
            <a:ext cx="7881257" cy="54217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/>
          <p:cNvSpPr txBox="1"/>
          <p:nvPr/>
        </p:nvSpPr>
        <p:spPr>
          <a:xfrm rot="20876993">
            <a:off x="8040990" y="2084853"/>
            <a:ext cx="372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Formatos susceptibles a ser relacionados a la Unidad Administrativa</a:t>
            </a:r>
          </a:p>
        </p:txBody>
      </p:sp>
      <p:sp>
        <p:nvSpPr>
          <p:cNvPr id="4" name="CuadroTexto 3"/>
          <p:cNvSpPr txBox="1"/>
          <p:nvPr/>
        </p:nvSpPr>
        <p:spPr>
          <a:xfrm rot="20876993">
            <a:off x="8128493" y="4148398"/>
            <a:ext cx="354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Formatos relacionados a la Unidad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8588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70" y="127000"/>
            <a:ext cx="8732761" cy="63427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89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30" y="127001"/>
            <a:ext cx="8316684" cy="63857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80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87" y="985837"/>
            <a:ext cx="10478681" cy="50666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76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949988" y="2895358"/>
            <a:ext cx="4824726" cy="2283824"/>
          </a:xfrm>
        </p:spPr>
        <p:txBody>
          <a:bodyPr>
            <a:noAutofit/>
          </a:bodyPr>
          <a:lstStyle/>
          <a:p>
            <a:pPr marL="0" lvl="1">
              <a:lnSpc>
                <a:spcPts val="6000"/>
              </a:lnSpc>
            </a:pPr>
            <a:r>
              <a:rPr lang="es-MX" sz="4000" b="1" dirty="0" smtClean="0">
                <a:solidFill>
                  <a:schemeClr val="accent1"/>
                </a:solidFill>
              </a:rPr>
              <a:t>Introducción</a:t>
            </a:r>
            <a:endParaRPr lang="es-MX" sz="4000" b="1" dirty="0">
              <a:solidFill>
                <a:schemeClr val="accent1"/>
              </a:solidFill>
            </a:endParaRPr>
          </a:p>
          <a:p>
            <a:pPr marL="0" lvl="1">
              <a:lnSpc>
                <a:spcPts val="6000"/>
              </a:lnSpc>
            </a:pPr>
            <a:endParaRPr lang="es-MX" sz="4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76945" y="2467610"/>
            <a:ext cx="156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/>
                </a:solidFill>
              </a:rPr>
              <a:t>1</a:t>
            </a:r>
            <a:endParaRPr lang="es-MX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Consideraciones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636813" y="2384697"/>
            <a:ext cx="11145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Al crear una Unidad Administrativa</a:t>
            </a:r>
            <a:r>
              <a:rPr lang="es-MX" sz="2400" dirty="0" smtClean="0"/>
              <a:t>, el código es un valor consecutivo y establecido por el sistema, por lo que este no podrá ser modificado. En caso de ser eliminada la Unidad Administrativa, el código relacionado a esta quedará inhabilitado.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Si es necesario </a:t>
            </a:r>
            <a:r>
              <a:rPr lang="es-MX" sz="2400" b="1" dirty="0" smtClean="0"/>
              <a:t>modificar</a:t>
            </a:r>
            <a:r>
              <a:rPr lang="es-MX" sz="2400" dirty="0" smtClean="0"/>
              <a:t> la información de un </a:t>
            </a:r>
            <a:r>
              <a:rPr lang="es-MX" sz="2400" b="1" dirty="0" smtClean="0"/>
              <a:t>Usuario con perfil de Administrador de Unidad Administrativa</a:t>
            </a:r>
            <a:r>
              <a:rPr lang="es-MX" sz="2400" dirty="0" smtClean="0"/>
              <a:t>, es recomendable eliminarlo para que en un segundo paso se vuelva a crear con la información correcta.</a:t>
            </a:r>
          </a:p>
          <a:p>
            <a:endParaRPr lang="es-MX" dirty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7914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45944" y="2608701"/>
            <a:ext cx="5515428" cy="2283824"/>
          </a:xfrm>
        </p:spPr>
        <p:txBody>
          <a:bodyPr>
            <a:noAutofit/>
          </a:bodyPr>
          <a:lstStyle/>
          <a:p>
            <a:pPr marL="0" lvl="1">
              <a:lnSpc>
                <a:spcPts val="6000"/>
              </a:lnSpc>
            </a:pPr>
            <a:r>
              <a:rPr lang="es-MX" sz="4000" b="1" dirty="0" smtClean="0">
                <a:solidFill>
                  <a:schemeClr val="accent1"/>
                </a:solidFill>
              </a:rPr>
              <a:t>Actividad compartida: </a:t>
            </a:r>
          </a:p>
          <a:p>
            <a:pPr marL="0" lvl="1">
              <a:lnSpc>
                <a:spcPts val="6000"/>
              </a:lnSpc>
            </a:pPr>
            <a:r>
              <a:rPr lang="es-MX" sz="4000" b="1" dirty="0" smtClean="0">
                <a:solidFill>
                  <a:schemeClr val="accent1"/>
                </a:solidFill>
              </a:rPr>
              <a:t>Administrador de Sujeto Obligado y Administrador de Unidad Administrativa</a:t>
            </a:r>
            <a:endParaRPr lang="es-MX" sz="4000" b="1" dirty="0">
              <a:solidFill>
                <a:schemeClr val="accent1"/>
              </a:solidFill>
            </a:endParaRPr>
          </a:p>
          <a:p>
            <a:pPr marL="0" lvl="1">
              <a:lnSpc>
                <a:spcPts val="6000"/>
              </a:lnSpc>
            </a:pPr>
            <a:endParaRPr lang="es-MX" sz="4000" b="1" dirty="0" smtClean="0">
              <a:solidFill>
                <a:schemeClr val="accent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76945" y="2467610"/>
            <a:ext cx="156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/>
                </a:solidFill>
              </a:rPr>
              <a:t>4</a:t>
            </a:r>
            <a:endParaRPr lang="es-MX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457988" y="2768358"/>
            <a:ext cx="3306994" cy="2283824"/>
          </a:xfrm>
        </p:spPr>
        <p:txBody>
          <a:bodyPr>
            <a:noAutofit/>
          </a:bodyPr>
          <a:lstStyle/>
          <a:p>
            <a:pPr marL="0" lvl="1">
              <a:lnSpc>
                <a:spcPts val="6000"/>
              </a:lnSpc>
            </a:pPr>
            <a:r>
              <a:rPr lang="es-MX" sz="4000" b="1" dirty="0">
                <a:solidFill>
                  <a:schemeClr val="accent1"/>
                </a:solidFill>
              </a:rPr>
              <a:t>Carga de información</a:t>
            </a:r>
          </a:p>
          <a:p>
            <a:pPr marL="0" lvl="1">
              <a:lnSpc>
                <a:spcPts val="6000"/>
              </a:lnSpc>
            </a:pPr>
            <a:endParaRPr lang="es-MX" sz="4000" b="1" dirty="0" smtClean="0">
              <a:solidFill>
                <a:schemeClr val="accent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76945" y="2467610"/>
            <a:ext cx="156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/>
                </a:solidFill>
              </a:rPr>
              <a:t>4</a:t>
            </a:r>
            <a:endParaRPr lang="es-MX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71" y="717149"/>
            <a:ext cx="1612673" cy="804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35841" y="844061"/>
            <a:ext cx="7751348" cy="67751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bg1">
                    <a:lumMod val="85000"/>
                  </a:schemeClr>
                </a:solidFill>
              </a:rPr>
              <a:t>Carga de información en el SIPOT:</a:t>
            </a:r>
            <a:r>
              <a:rPr lang="es-MX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s-MX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s-MX" b="1" dirty="0" smtClean="0">
                <a:solidFill>
                  <a:schemeClr val="bg1">
                    <a:lumMod val="85000"/>
                  </a:schemeClr>
                </a:solidFill>
              </a:rPr>
              <a:t>Modalidades</a:t>
            </a:r>
            <a:endParaRPr lang="es-MX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34851" y="2748924"/>
            <a:ext cx="11719774" cy="186348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3600" b="1" dirty="0" smtClean="0"/>
              <a:t>Formulario web: </a:t>
            </a:r>
            <a:r>
              <a:rPr lang="es-MX" sz="3600" dirty="0" smtClean="0"/>
              <a:t>Carga por pantalla en el SIPOT</a:t>
            </a:r>
            <a:endParaRPr lang="es-MX" sz="3600" b="1" dirty="0"/>
          </a:p>
          <a:p>
            <a:pPr marL="457200" indent="-457200">
              <a:buFont typeface="+mj-lt"/>
              <a:buAutoNum type="arabicPeriod"/>
            </a:pPr>
            <a:r>
              <a:rPr lang="es-MX" sz="3600" b="1" dirty="0" smtClean="0"/>
              <a:t>Carga masivo (formato XLS</a:t>
            </a:r>
            <a:r>
              <a:rPr lang="es-MX" sz="3600" b="1" i="1" dirty="0" smtClean="0"/>
              <a:t>)</a:t>
            </a:r>
            <a:r>
              <a:rPr lang="es-MX" sz="3600" b="1" dirty="0" smtClean="0"/>
              <a:t>:</a:t>
            </a:r>
            <a:r>
              <a:rPr lang="es-MX" sz="3600" dirty="0" smtClean="0"/>
              <a:t> </a:t>
            </a:r>
            <a:r>
              <a:rPr lang="es-MX" sz="3600" dirty="0"/>
              <a:t>Carga </a:t>
            </a:r>
            <a:r>
              <a:rPr lang="es-MX" sz="3600" dirty="0" smtClean="0"/>
              <a:t>mediante los </a:t>
            </a:r>
            <a:r>
              <a:rPr lang="es-MX" sz="3600" dirty="0"/>
              <a:t>formatos establecidos en los </a:t>
            </a:r>
            <a:r>
              <a:rPr lang="es-MX" sz="3600" dirty="0" err="1" smtClean="0"/>
              <a:t>LTG</a:t>
            </a:r>
            <a:r>
              <a:rPr lang="es-MX" sz="3600" dirty="0" smtClean="0"/>
              <a:t>, descargados del mismo SIPOT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3600" b="1" dirty="0" smtClean="0"/>
              <a:t>Interoperabilidad de sistemas </a:t>
            </a:r>
            <a:r>
              <a:rPr lang="es-MX" sz="3600" dirty="0" smtClean="0"/>
              <a:t>o Servicio web.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453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45" y="1567769"/>
            <a:ext cx="10341656" cy="4448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750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40" y="1147535"/>
            <a:ext cx="10496550" cy="52242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07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94" y="711199"/>
            <a:ext cx="10782300" cy="5210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77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CARGA POR FORMULARIO WEB (pantalla en el SIPOT)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34799" b="34918"/>
          <a:stretch/>
        </p:blipFill>
        <p:spPr>
          <a:xfrm>
            <a:off x="1502954" y="2432955"/>
            <a:ext cx="9272051" cy="44250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lecha derecha 5"/>
          <p:cNvSpPr/>
          <p:nvPr/>
        </p:nvSpPr>
        <p:spPr>
          <a:xfrm>
            <a:off x="771252" y="3380740"/>
            <a:ext cx="1463404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2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80" y="696685"/>
            <a:ext cx="10014857" cy="6008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203" t="20615" r="24135" b="19919"/>
          <a:stretch/>
        </p:blipFill>
        <p:spPr>
          <a:xfrm>
            <a:off x="174171" y="116114"/>
            <a:ext cx="2452915" cy="1161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29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696685"/>
            <a:ext cx="8126413" cy="56481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203" t="20615" r="24135" b="19919"/>
          <a:stretch/>
        </p:blipFill>
        <p:spPr>
          <a:xfrm>
            <a:off x="174171" y="116114"/>
            <a:ext cx="2452915" cy="1161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echa abajo 5"/>
          <p:cNvSpPr/>
          <p:nvPr/>
        </p:nvSpPr>
        <p:spPr>
          <a:xfrm rot="10800000">
            <a:off x="9245600" y="1277257"/>
            <a:ext cx="4445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derecha 6"/>
          <p:cNvSpPr/>
          <p:nvPr/>
        </p:nvSpPr>
        <p:spPr>
          <a:xfrm>
            <a:off x="1769723" y="2603500"/>
            <a:ext cx="85736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6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846668"/>
            <a:ext cx="8761413" cy="706964"/>
          </a:xfrm>
        </p:spPr>
        <p:txBody>
          <a:bodyPr/>
          <a:lstStyle/>
          <a:p>
            <a:pPr algn="just"/>
            <a:r>
              <a:rPr lang="es-MX" b="1" dirty="0"/>
              <a:t>Requerimientos para operar el SIPOT</a:t>
            </a:r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75414" y="2239344"/>
            <a:ext cx="9834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400" b="1" dirty="0" smtClean="0"/>
              <a:t>Equipo de cómputo con acceso a Internet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400" b="1" dirty="0"/>
              <a:t>Navegador de internet </a:t>
            </a:r>
            <a:r>
              <a:rPr lang="es-MX" sz="2400" dirty="0"/>
              <a:t>(Mozilla Firefox, Chrome, Microsoft Edge o Internet Explorer)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400" b="1" dirty="0" smtClean="0"/>
              <a:t>Usuario </a:t>
            </a:r>
            <a:r>
              <a:rPr lang="es-MX" sz="2400" b="1" dirty="0"/>
              <a:t>y </a:t>
            </a:r>
            <a:r>
              <a:rPr lang="es-MX" sz="2400" b="1" dirty="0" smtClean="0"/>
              <a:t>Contraseña</a:t>
            </a:r>
            <a:r>
              <a:rPr lang="es-MX" sz="2400" dirty="0" smtClean="0"/>
              <a:t>, que en el caso de los Sujetos Obligados fueron remitidas a través de las Direcciones Generales de Enlace; y en el caso de las Unidades Administrativas estas serán distribuidas por la Unidad de Transparencia de su Sujeto Obligado</a:t>
            </a:r>
            <a:endParaRPr lang="es-MX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400" b="1" dirty="0" smtClean="0"/>
              <a:t>Conocimiento</a:t>
            </a:r>
            <a:r>
              <a:rPr lang="es-MX" sz="2400" dirty="0" smtClean="0"/>
              <a:t> básico de la paquetería de </a:t>
            </a:r>
            <a:r>
              <a:rPr lang="es-MX" sz="2400" b="1" dirty="0" smtClean="0"/>
              <a:t>Office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400" dirty="0" smtClean="0"/>
              <a:t>Contar con los </a:t>
            </a:r>
            <a:r>
              <a:rPr lang="es-MX" sz="2400" b="1" dirty="0" smtClean="0"/>
              <a:t>Lineamientos Técnicos Generales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545" y="3156506"/>
            <a:ext cx="794307" cy="771773"/>
          </a:xfrm>
          <a:prstGeom prst="rect">
            <a:avLst/>
          </a:prstGeom>
        </p:spPr>
      </p:pic>
      <p:pic>
        <p:nvPicPr>
          <p:cNvPr id="6" name="Imagen 5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880" y="4291016"/>
            <a:ext cx="762633" cy="757616"/>
          </a:xfrm>
          <a:prstGeom prst="rect">
            <a:avLst/>
          </a:prstGeom>
          <a:noFill/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087" y="5411369"/>
            <a:ext cx="866217" cy="8548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3352" y="2102034"/>
            <a:ext cx="1079954" cy="6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03" r="4090"/>
          <a:stretch/>
        </p:blipFill>
        <p:spPr>
          <a:xfrm>
            <a:off x="378822" y="448489"/>
            <a:ext cx="11345482" cy="58478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203" t="20615" r="24135" b="19919"/>
          <a:stretch/>
        </p:blipFill>
        <p:spPr>
          <a:xfrm>
            <a:off x="174171" y="116114"/>
            <a:ext cx="2452915" cy="1161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95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CARGA POR FORMATO EXCEL (descargado del SIPOT)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24940" b="34918"/>
          <a:stretch/>
        </p:blipFill>
        <p:spPr>
          <a:xfrm>
            <a:off x="983323" y="2451100"/>
            <a:ext cx="10201456" cy="42291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echa abajo 2"/>
          <p:cNvSpPr/>
          <p:nvPr/>
        </p:nvSpPr>
        <p:spPr>
          <a:xfrm>
            <a:off x="6222627" y="2299063"/>
            <a:ext cx="698500" cy="1129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2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4959"/>
          <a:stretch/>
        </p:blipFill>
        <p:spPr>
          <a:xfrm>
            <a:off x="1667432" y="124691"/>
            <a:ext cx="9370682" cy="65370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8962" t="15368" r="17127" b="11906"/>
          <a:stretch/>
        </p:blipFill>
        <p:spPr>
          <a:xfrm>
            <a:off x="176645" y="124691"/>
            <a:ext cx="2410691" cy="1246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70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962" t="15368" r="17127" b="11906"/>
          <a:stretch/>
        </p:blipFill>
        <p:spPr>
          <a:xfrm>
            <a:off x="176645" y="124691"/>
            <a:ext cx="2410691" cy="1246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38" y="1685108"/>
            <a:ext cx="10902950" cy="35792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88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Formatos carga </a:t>
            </a:r>
            <a:r>
              <a:rPr lang="es-MX" dirty="0" smtClean="0"/>
              <a:t>masiva (Excel): Campos tipo “Tabla”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771727" y="2639253"/>
            <a:ext cx="10880342" cy="252376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Con el propósito de no repetir un renglón en un listado principal, una tabla nos permitirá vincular el registro a varios renglones </a:t>
            </a:r>
            <a:r>
              <a:rPr lang="es-MX" sz="2800" b="1" dirty="0" smtClean="0"/>
              <a:t>mediante un número de identificación único.</a:t>
            </a:r>
          </a:p>
          <a:p>
            <a:pPr algn="just"/>
            <a:endParaRPr lang="es-MX" sz="2800" dirty="0"/>
          </a:p>
          <a:p>
            <a:pPr algn="ctr"/>
            <a:r>
              <a:rPr lang="es-MX" sz="2800" dirty="0" smtClean="0"/>
              <a:t>PE. Artículo 70 fracción XVII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71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Formatos carga masiva (Excel): Campos tipo “Tabla”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3196"/>
            <a:ext cx="12233183" cy="256543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998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8" y="1408452"/>
            <a:ext cx="12044882" cy="4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Formatos carga masiva (Excel): Campos tipo “Tabla”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3" y="3424419"/>
            <a:ext cx="4380580" cy="17601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86" y="2583777"/>
            <a:ext cx="5724940" cy="3441458"/>
          </a:xfrm>
          <a:prstGeom prst="rect">
            <a:avLst/>
          </a:prstGeom>
        </p:spPr>
      </p:pic>
      <p:sp>
        <p:nvSpPr>
          <p:cNvPr id="8" name="Abrir llave 7"/>
          <p:cNvSpPr/>
          <p:nvPr/>
        </p:nvSpPr>
        <p:spPr>
          <a:xfrm>
            <a:off x="5715000" y="3429000"/>
            <a:ext cx="299686" cy="1175657"/>
          </a:xfrm>
          <a:prstGeom prst="leftBrace">
            <a:avLst>
              <a:gd name="adj1" fmla="val 8333"/>
              <a:gd name="adj2" fmla="val 50926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Abrir llave 8"/>
          <p:cNvSpPr/>
          <p:nvPr/>
        </p:nvSpPr>
        <p:spPr>
          <a:xfrm>
            <a:off x="5699000" y="4660658"/>
            <a:ext cx="299686" cy="1175657"/>
          </a:xfrm>
          <a:prstGeom prst="leftBrace">
            <a:avLst>
              <a:gd name="adj1" fmla="val 8333"/>
              <a:gd name="adj2" fmla="val 50926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derecha 9"/>
          <p:cNvSpPr/>
          <p:nvPr/>
        </p:nvSpPr>
        <p:spPr>
          <a:xfrm rot="-540000">
            <a:off x="4778614" y="4111714"/>
            <a:ext cx="914873" cy="33906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 derecha 10"/>
          <p:cNvSpPr/>
          <p:nvPr/>
        </p:nvSpPr>
        <p:spPr>
          <a:xfrm rot="660000">
            <a:off x="4701172" y="4838694"/>
            <a:ext cx="1033309" cy="38117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714855" y="4280049"/>
            <a:ext cx="901701" cy="2728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714854" y="4552913"/>
            <a:ext cx="901701" cy="27633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9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/>
          <a:lstStyle/>
          <a:p>
            <a:r>
              <a:rPr lang="es-MX" dirty="0"/>
              <a:t>Formatos carga masiva (campos tipo tabla)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7" y="611011"/>
            <a:ext cx="10830924" cy="32316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94" y="4869740"/>
            <a:ext cx="8862107" cy="848131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6780000">
            <a:off x="9427413" y="3646952"/>
            <a:ext cx="1962324" cy="383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9370528" y="4935853"/>
            <a:ext cx="818501" cy="341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" y="694581"/>
            <a:ext cx="11713588" cy="31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157593" y="344495"/>
            <a:ext cx="8615733" cy="3340492"/>
            <a:chOff x="610176" y="2016438"/>
            <a:chExt cx="7635875" cy="256247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76" y="2016438"/>
              <a:ext cx="7635875" cy="2060174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76" y="4093071"/>
              <a:ext cx="4887007" cy="485843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2719172" y="3201062"/>
            <a:ext cx="8867582" cy="3374458"/>
            <a:chOff x="4428113" y="4105682"/>
            <a:chExt cx="7410470" cy="256903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864" y="6207925"/>
              <a:ext cx="4725059" cy="46679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113" y="4105682"/>
              <a:ext cx="7410470" cy="2123532"/>
            </a:xfrm>
            <a:prstGeom prst="rect">
              <a:avLst/>
            </a:prstGeom>
          </p:spPr>
        </p:pic>
      </p:grpSp>
      <p:sp>
        <p:nvSpPr>
          <p:cNvPr id="14" name="Flecha doblada 13"/>
          <p:cNvSpPr/>
          <p:nvPr/>
        </p:nvSpPr>
        <p:spPr>
          <a:xfrm rot="5400000">
            <a:off x="7947870" y="3346095"/>
            <a:ext cx="2940473" cy="974377"/>
          </a:xfrm>
          <a:prstGeom prst="bentArrow">
            <a:avLst>
              <a:gd name="adj1" fmla="val 25000"/>
              <a:gd name="adj2" fmla="val 22925"/>
              <a:gd name="adj3" fmla="val 25000"/>
              <a:gd name="adj4" fmla="val 43750"/>
            </a:avLst>
          </a:prstGeom>
          <a:solidFill>
            <a:srgbClr val="1F6F27"/>
          </a:solidFill>
          <a:ln>
            <a:solidFill>
              <a:srgbClr val="1F6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Flecha doblada 10"/>
          <p:cNvSpPr/>
          <p:nvPr/>
        </p:nvSpPr>
        <p:spPr>
          <a:xfrm rot="5400000">
            <a:off x="8131140" y="2691349"/>
            <a:ext cx="2579937" cy="968373"/>
          </a:xfrm>
          <a:prstGeom prst="bentArrow">
            <a:avLst>
              <a:gd name="adj1" fmla="val 25000"/>
              <a:gd name="adj2" fmla="val 22925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37827" y="1852048"/>
            <a:ext cx="1723586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7049740" y="2273107"/>
            <a:ext cx="1723586" cy="317500"/>
          </a:xfrm>
          <a:prstGeom prst="rect">
            <a:avLst/>
          </a:prstGeom>
          <a:noFill/>
          <a:ln w="38100">
            <a:solidFill>
              <a:srgbClr val="1F6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3253500" y="4039747"/>
            <a:ext cx="8333254" cy="71983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dondear rectángulo de esquina sencilla 12"/>
          <p:cNvSpPr/>
          <p:nvPr/>
        </p:nvSpPr>
        <p:spPr>
          <a:xfrm>
            <a:off x="3253500" y="4759582"/>
            <a:ext cx="8333254" cy="838015"/>
          </a:xfrm>
          <a:prstGeom prst="round1Rect">
            <a:avLst/>
          </a:prstGeom>
          <a:noFill/>
          <a:ln w="38100">
            <a:solidFill>
              <a:srgbClr val="1F6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7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1" grpId="1" animBg="1"/>
      <p:bldP spid="6" grpId="0" animBg="1"/>
      <p:bldP spid="6" grpId="1" animBg="1"/>
      <p:bldP spid="12" grpId="0" animBg="1"/>
      <p:bldP spid="5" grpId="0" animBg="1"/>
      <p:bldP spid="5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/>
              <a:t>¿Que es el SIPOT?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45633" y="2638466"/>
            <a:ext cx="1058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smtClean="0"/>
              <a:t>Es la herramienta electrónica a través de la cual los Sujetos Obligados de los tres niveles de Gobierno ponen a disposición de los particulares la información referente a las obligaciones de Transparencia contenidas en la Ley General, Ley Federal o Ley Local.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8547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CARGA POR FORMATO EXCEL (descargado del SIPOT)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24940" b="34918"/>
          <a:stretch/>
        </p:blipFill>
        <p:spPr>
          <a:xfrm>
            <a:off x="1296831" y="2357963"/>
            <a:ext cx="10201456" cy="42291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echa abajo 2"/>
          <p:cNvSpPr/>
          <p:nvPr/>
        </p:nvSpPr>
        <p:spPr>
          <a:xfrm>
            <a:off x="4274810" y="2264952"/>
            <a:ext cx="698500" cy="1053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9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" y="116115"/>
            <a:ext cx="2524125" cy="108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868" y="1144985"/>
            <a:ext cx="7546658" cy="49161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47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" y="116115"/>
            <a:ext cx="2524125" cy="108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287" y="1204687"/>
            <a:ext cx="7515225" cy="4848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lecha derecha 4"/>
          <p:cNvSpPr/>
          <p:nvPr/>
        </p:nvSpPr>
        <p:spPr>
          <a:xfrm>
            <a:off x="2807834" y="4279900"/>
            <a:ext cx="2386466" cy="59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8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" y="116115"/>
            <a:ext cx="2524125" cy="108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7" y="1370012"/>
            <a:ext cx="7553325" cy="4752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25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" y="116115"/>
            <a:ext cx="2524125" cy="108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287" y="1204687"/>
            <a:ext cx="7515225" cy="4848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lecha derecha 4"/>
          <p:cNvSpPr/>
          <p:nvPr/>
        </p:nvSpPr>
        <p:spPr>
          <a:xfrm>
            <a:off x="2782434" y="4762500"/>
            <a:ext cx="2386466" cy="59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3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" y="116115"/>
            <a:ext cx="2524125" cy="108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34" y="1293812"/>
            <a:ext cx="7553325" cy="4905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5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304925"/>
            <a:ext cx="8629650" cy="4705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9" y="116115"/>
            <a:ext cx="2524125" cy="108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37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1" y="346893"/>
            <a:ext cx="10676709" cy="6158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9" y="116115"/>
            <a:ext cx="2524125" cy="108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65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32" y="660400"/>
            <a:ext cx="10948696" cy="54007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9" y="116115"/>
            <a:ext cx="2524125" cy="108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3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864484"/>
            <a:ext cx="8761413" cy="706964"/>
          </a:xfrm>
        </p:spPr>
        <p:txBody>
          <a:bodyPr/>
          <a:lstStyle/>
          <a:p>
            <a:r>
              <a:rPr lang="es-MX" dirty="0" smtClean="0"/>
              <a:t>MODIFICACIÓN Y ELIMINACIÓN DE REGISTROS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2184400"/>
            <a:ext cx="8858251" cy="45595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84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Normatividad relevante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4243" y="2545506"/>
            <a:ext cx="9694084" cy="3959433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s-MX" sz="2800" b="1" dirty="0" smtClean="0"/>
              <a:t>Ley General de Transparencia</a:t>
            </a:r>
          </a:p>
          <a:p>
            <a:r>
              <a:rPr lang="es-MX" sz="2800" b="1" dirty="0" smtClean="0">
                <a:solidFill>
                  <a:srgbClr val="9F4E79"/>
                </a:solidFill>
              </a:rPr>
              <a:t>Lineamientos </a:t>
            </a:r>
            <a:r>
              <a:rPr lang="es-MX" sz="2800" b="1" dirty="0">
                <a:solidFill>
                  <a:srgbClr val="9F4E79"/>
                </a:solidFill>
              </a:rPr>
              <a:t>Técnicos </a:t>
            </a:r>
            <a:r>
              <a:rPr lang="es-MX" sz="2800" b="1" dirty="0" smtClean="0">
                <a:solidFill>
                  <a:srgbClr val="9F4E79"/>
                </a:solidFill>
              </a:rPr>
              <a:t>Generales *</a:t>
            </a:r>
          </a:p>
          <a:p>
            <a:r>
              <a:rPr lang="es-MX" sz="2800" b="1" dirty="0" smtClean="0"/>
              <a:t>Lineamientos para la implementación y operación de la Plataforma Nacional de Transparencia</a:t>
            </a:r>
          </a:p>
          <a:p>
            <a:pPr marL="0" indent="0">
              <a:buNone/>
            </a:pPr>
            <a:endParaRPr lang="es-MX" sz="1050" b="1" dirty="0" smtClean="0"/>
          </a:p>
          <a:p>
            <a:pPr marL="273050" indent="-273050" algn="just">
              <a:buNone/>
            </a:pPr>
            <a:r>
              <a:rPr lang="es-MX" sz="2800" b="1" dirty="0" smtClean="0"/>
              <a:t>*	</a:t>
            </a:r>
            <a:r>
              <a:rPr lang="es-MX" b="1" dirty="0" smtClean="0"/>
              <a:t>Lineamientos </a:t>
            </a:r>
            <a:r>
              <a:rPr lang="es-MX" b="1" dirty="0"/>
              <a:t>Técnicos Generales para la publicación, homologación y estandarización de la información de las obligaciones establecidas en el Título Quinto y en la fracción IV del artículo 31 de la Ley General de Transparencia y Acceso a la Información Pública, que deben de difundir los sujetos obligados en los portales de Internet y en la Plataforma Nacional de Transparencia</a:t>
            </a:r>
            <a:endParaRPr lang="es-MX" b="1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94" y="2545506"/>
            <a:ext cx="966920" cy="6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1" y="190500"/>
            <a:ext cx="10636249" cy="6477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48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520" r="-1"/>
          <a:stretch/>
        </p:blipFill>
        <p:spPr>
          <a:xfrm>
            <a:off x="1470127" y="228600"/>
            <a:ext cx="10531373" cy="59898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02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34" y="1217612"/>
            <a:ext cx="7553325" cy="4905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39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Esquema de Atención de incidencias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369862" y="2339953"/>
            <a:ext cx="5647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¿Que hago si no puedo tener acceso al SIPOT?</a:t>
            </a:r>
          </a:p>
          <a:p>
            <a:endParaRPr lang="es-MX" b="1" dirty="0" smtClean="0"/>
          </a:p>
          <a:p>
            <a:r>
              <a:rPr lang="es-MX" b="1" dirty="0"/>
              <a:t>¿Que hago si no puedo </a:t>
            </a:r>
            <a:r>
              <a:rPr lang="es-MX" b="1" dirty="0" smtClean="0"/>
              <a:t>visualizar los formatos de carga?</a:t>
            </a:r>
          </a:p>
          <a:p>
            <a:endParaRPr lang="es-MX" b="1" dirty="0"/>
          </a:p>
          <a:p>
            <a:r>
              <a:rPr lang="es-MX" b="1" dirty="0"/>
              <a:t>¿Que hago si no puedo </a:t>
            </a:r>
            <a:r>
              <a:rPr lang="es-MX" b="1" dirty="0" smtClean="0"/>
              <a:t>realizar la carga de información?</a:t>
            </a:r>
          </a:p>
        </p:txBody>
      </p:sp>
      <p:sp>
        <p:nvSpPr>
          <p:cNvPr id="6" name="Elipse 5"/>
          <p:cNvSpPr/>
          <p:nvPr/>
        </p:nvSpPr>
        <p:spPr>
          <a:xfrm>
            <a:off x="8101432" y="2430467"/>
            <a:ext cx="4049015" cy="1936539"/>
          </a:xfrm>
          <a:prstGeom prst="ellipse">
            <a:avLst/>
          </a:prstGeom>
          <a:solidFill>
            <a:srgbClr val="1F6F27"/>
          </a:solidFill>
          <a:ln>
            <a:noFill/>
          </a:ln>
          <a:scene3d>
            <a:camera prst="orthographicFront"/>
            <a:lightRig rig="threePt" dir="t"/>
          </a:scene3d>
          <a:sp3d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8271160" y="2798571"/>
            <a:ext cx="3709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Enviar a la Dirección General de Enlace, un correo con las pantallas y relatoría de la incidencia presentada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7017318" y="3209918"/>
            <a:ext cx="914381" cy="4143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abajo 8"/>
          <p:cNvSpPr/>
          <p:nvPr/>
        </p:nvSpPr>
        <p:spPr>
          <a:xfrm>
            <a:off x="9784757" y="4411724"/>
            <a:ext cx="682360" cy="457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ortar rectángulo de esquina diagonal 9"/>
          <p:cNvSpPr/>
          <p:nvPr/>
        </p:nvSpPr>
        <p:spPr>
          <a:xfrm>
            <a:off x="7017318" y="4905671"/>
            <a:ext cx="4333028" cy="1489356"/>
          </a:xfrm>
          <a:prstGeom prst="snip2DiagRect">
            <a:avLst/>
          </a:prstGeom>
          <a:solidFill>
            <a:srgbClr val="1F6F27"/>
          </a:solidFill>
          <a:ln>
            <a:noFill/>
          </a:ln>
          <a:scene3d>
            <a:camera prst="orthographicFront"/>
            <a:lightRig rig="threePt" dir="t"/>
          </a:scene3d>
          <a:sp3d>
            <a:bevelT w="146050" h="127000" prst="angle"/>
            <a:bevelB w="1079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7083123" y="5186794"/>
            <a:ext cx="406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Esta canalizarán </a:t>
            </a:r>
            <a:r>
              <a:rPr lang="es-ES" b="1" dirty="0">
                <a:solidFill>
                  <a:schemeClr val="bg1"/>
                </a:solidFill>
              </a:rPr>
              <a:t>a la DGTI, en caso de tratarse de un problema técnico de funcionamiento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3" name="Flecha doblada hacia arriba 12"/>
          <p:cNvSpPr/>
          <p:nvPr/>
        </p:nvSpPr>
        <p:spPr>
          <a:xfrm rot="10800000">
            <a:off x="4249881" y="4409835"/>
            <a:ext cx="5666484" cy="453006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ortar rectángulo de esquina del mismo lado 13"/>
          <p:cNvSpPr/>
          <p:nvPr/>
        </p:nvSpPr>
        <p:spPr>
          <a:xfrm>
            <a:off x="2244435" y="4913642"/>
            <a:ext cx="4281055" cy="1481385"/>
          </a:xfrm>
          <a:prstGeom prst="snip2SameRect">
            <a:avLst/>
          </a:prstGeom>
          <a:solidFill>
            <a:srgbClr val="1F6F27"/>
          </a:solidFill>
          <a:ln>
            <a:noFill/>
          </a:ln>
          <a:scene3d>
            <a:camera prst="orthographicFront"/>
            <a:lightRig rig="threePt" dir="t"/>
          </a:scene3d>
          <a:sp3d>
            <a:bevelT w="146050" h="127000" prst="angle"/>
            <a:bevelB w="1079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2386047" y="5156895"/>
            <a:ext cx="399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Esta canalizarán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a la DGE </a:t>
            </a:r>
            <a:r>
              <a:rPr lang="es-ES" b="1" dirty="0" smtClean="0">
                <a:solidFill>
                  <a:schemeClr val="bg1"/>
                </a:solidFill>
              </a:rPr>
              <a:t>cuando </a:t>
            </a:r>
            <a:r>
              <a:rPr lang="es-ES" b="1" dirty="0">
                <a:solidFill>
                  <a:schemeClr val="bg1"/>
                </a:solidFill>
              </a:rPr>
              <a:t>se trate de alguna </a:t>
            </a:r>
            <a:r>
              <a:rPr lang="es-ES" b="1" dirty="0" smtClean="0">
                <a:solidFill>
                  <a:schemeClr val="bg1"/>
                </a:solidFill>
              </a:rPr>
              <a:t>situación de carácter normativo (LTG).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3" grpId="0" animBg="1"/>
      <p:bldP spid="14" grpId="0" animBg="1"/>
      <p:bldP spid="1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71" y="717149"/>
            <a:ext cx="1612673" cy="804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764679" y="1002094"/>
            <a:ext cx="7058853" cy="706964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bg1">
                    <a:lumMod val="85000"/>
                  </a:schemeClr>
                </a:solidFill>
              </a:rPr>
              <a:t>Muchas gracias por su atención</a:t>
            </a:r>
            <a:endParaRPr lang="es-MX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164529" y="5574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/>
          </a:p>
        </p:txBody>
      </p:sp>
      <p:sp>
        <p:nvSpPr>
          <p:cNvPr id="15" name="5 Rectángulo"/>
          <p:cNvSpPr/>
          <p:nvPr/>
        </p:nvSpPr>
        <p:spPr>
          <a:xfrm>
            <a:off x="1614189" y="2400300"/>
            <a:ext cx="9144000" cy="523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Dirección General de Evaluación</a:t>
            </a:r>
            <a:endParaRPr lang="es-MX" sz="2400" b="1" dirty="0"/>
          </a:p>
        </p:txBody>
      </p:sp>
      <p:sp>
        <p:nvSpPr>
          <p:cNvPr id="16" name="15 Rectángulo"/>
          <p:cNvSpPr/>
          <p:nvPr/>
        </p:nvSpPr>
        <p:spPr>
          <a:xfrm>
            <a:off x="2513781" y="4631762"/>
            <a:ext cx="73448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2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Lorena Rodríguez Saiz</a:t>
            </a:r>
          </a:p>
          <a:p>
            <a:pPr algn="ctr">
              <a:spcAft>
                <a:spcPts val="600"/>
              </a:spcAft>
            </a:pPr>
            <a:r>
              <a:rPr lang="es-MX" sz="2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Tel. (55) 5004 2400 Ext. 2441</a:t>
            </a:r>
          </a:p>
          <a:p>
            <a:pPr algn="ctr">
              <a:spcAft>
                <a:spcPts val="600"/>
              </a:spcAft>
            </a:pPr>
            <a:r>
              <a:rPr lang="es-MX" sz="2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Tel INAI: 01 800 835 4324</a:t>
            </a:r>
            <a:endParaRPr lang="es-MX" sz="2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15 Rectángulo"/>
          <p:cNvSpPr/>
          <p:nvPr/>
        </p:nvSpPr>
        <p:spPr>
          <a:xfrm>
            <a:off x="1871772" y="295911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carlos.mendiola@inai.org.mx</a:t>
            </a:r>
            <a:endParaRPr lang="es-MX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arquimedes.martinez@inai.org.mx</a:t>
            </a:r>
          </a:p>
          <a:p>
            <a:pPr algn="ctr"/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orge.alvarez@ina.org.mx</a:t>
            </a:r>
          </a:p>
          <a:p>
            <a:pPr algn="ctr"/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dgar.gomez@inai.org.mx</a:t>
            </a:r>
            <a:endParaRPr lang="es-MX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41864" y="2064987"/>
            <a:ext cx="371477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s-MX" sz="4000" b="1" dirty="0">
                <a:solidFill>
                  <a:srgbClr val="7030A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Evaluación de enseñanza aprendizaje</a:t>
            </a:r>
          </a:p>
        </p:txBody>
      </p:sp>
      <p:pic>
        <p:nvPicPr>
          <p:cNvPr id="4" name="Picture 2" descr="http://josetaniun.files.wordpress.com/2011/01/evaluar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0726" y="1632209"/>
            <a:ext cx="2483193" cy="2804548"/>
          </a:xfrm>
          <a:prstGeom prst="rect">
            <a:avLst/>
          </a:prstGeom>
          <a:noFill/>
          <a:effectLst>
            <a:glow rad="228600">
              <a:srgbClr val="6C5578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034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Relación Lineamientos – SIPOT.</a:t>
            </a:r>
            <a:endParaRPr lang="es-MX" dirty="0"/>
          </a:p>
        </p:txBody>
      </p:sp>
      <p:sp>
        <p:nvSpPr>
          <p:cNvPr id="14" name="Flecha izquierda y derecha 13"/>
          <p:cNvSpPr/>
          <p:nvPr/>
        </p:nvSpPr>
        <p:spPr>
          <a:xfrm>
            <a:off x="4763656" y="3567684"/>
            <a:ext cx="2436160" cy="490772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4538553" y="4347041"/>
            <a:ext cx="302886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400" b="1" dirty="0"/>
              <a:t>B</a:t>
            </a:r>
            <a:r>
              <a:rPr lang="es-MX" sz="2400" b="1" dirty="0" smtClean="0"/>
              <a:t>ase de datos estructurada</a:t>
            </a:r>
            <a:endParaRPr lang="es-MX" sz="2400" dirty="0" smtClean="0"/>
          </a:p>
        </p:txBody>
      </p:sp>
      <p:pic>
        <p:nvPicPr>
          <p:cNvPr id="1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76" y="2370754"/>
            <a:ext cx="1951946" cy="25313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597694" lon="2047171" rev="21295385"/>
            </a:camera>
            <a:lightRig rig="chilly" dir="t">
              <a:rot lat="0" lon="0" rev="4200000"/>
            </a:lightRig>
          </a:scene3d>
          <a:sp3d z="107950" extrusionH="330200" prstMaterial="metal">
            <a:bevelT prst="slope"/>
            <a:bevelB w="165100" prst="coolSlant"/>
          </a:sp3d>
        </p:spPr>
      </p:pic>
      <p:sp>
        <p:nvSpPr>
          <p:cNvPr id="17" name="CuadroTexto 16"/>
          <p:cNvSpPr txBox="1"/>
          <p:nvPr/>
        </p:nvSpPr>
        <p:spPr>
          <a:xfrm>
            <a:off x="494584" y="5129003"/>
            <a:ext cx="433933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s-MX" sz="2000" dirty="0" smtClean="0"/>
              <a:t>Lineamientos Técnicos </a:t>
            </a:r>
            <a:r>
              <a:rPr lang="es-MX" sz="2000" dirty="0"/>
              <a:t>G</a:t>
            </a:r>
            <a:r>
              <a:rPr lang="es-MX" sz="2000" dirty="0" smtClean="0"/>
              <a:t>enerales establecen: políticas, criterios y formatos para cargar información en el </a:t>
            </a:r>
            <a:r>
              <a:rPr lang="es-MX" sz="2000" b="1" dirty="0" smtClean="0"/>
              <a:t>SIPOT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63084" t="35023" r="21446" b="30768"/>
          <a:stretch/>
        </p:blipFill>
        <p:spPr>
          <a:xfrm>
            <a:off x="7329501" y="2521080"/>
            <a:ext cx="4602230" cy="34500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5094</TotalTime>
  <Words>967</Words>
  <Application>Microsoft Office PowerPoint</Application>
  <PresentationFormat>Panorámica</PresentationFormat>
  <Paragraphs>146</Paragraphs>
  <Slides>85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85</vt:i4>
      </vt:variant>
    </vt:vector>
  </HeadingPairs>
  <TitlesOfParts>
    <vt:vector size="92" baseType="lpstr">
      <vt:lpstr>Arial</vt:lpstr>
      <vt:lpstr>Arial Narrow</vt:lpstr>
      <vt:lpstr>Calibri</vt:lpstr>
      <vt:lpstr>Century Gothic</vt:lpstr>
      <vt:lpstr>Times New Roman</vt:lpstr>
      <vt:lpstr>Wingdings 3</vt:lpstr>
      <vt:lpstr>Sala de reuniones Ion</vt:lpstr>
      <vt:lpstr>Plataforma Nacional de Transparencia: SIPOT  </vt:lpstr>
      <vt:lpstr>Presentación de PowerPoint</vt:lpstr>
      <vt:lpstr>Presentación de PowerPoint</vt:lpstr>
      <vt:lpstr>TEMARIO</vt:lpstr>
      <vt:lpstr>Presentación de PowerPoint</vt:lpstr>
      <vt:lpstr>Requerimientos para operar el SIPOT</vt:lpstr>
      <vt:lpstr>¿Que es el SIPOT?</vt:lpstr>
      <vt:lpstr>Normatividad relevante</vt:lpstr>
      <vt:lpstr>Relación Lineamientos – SIPOT.</vt:lpstr>
      <vt:lpstr>¿Quiénes atenderán obligaciones en el SIPOT?</vt:lpstr>
      <vt:lpstr>Actividades del Administrador de Sujeto Obligado (Titular de la UT): </vt:lpstr>
      <vt:lpstr>Actividades del Administrador de Unidad Administrativa </vt:lpstr>
      <vt:lpstr>Presentación de PowerPoint</vt:lpstr>
      <vt:lpstr>http://www.plataformadetransparencia.org.mx</vt:lpstr>
      <vt:lpstr>Presentación de PowerPoint</vt:lpstr>
      <vt:lpstr>Presentación de PowerPoint</vt:lpstr>
      <vt:lpstr>Presentación de PowerPoint</vt:lpstr>
      <vt:lpstr>Presentación de PowerPoint</vt:lpstr>
      <vt:lpstr>Diferencias entre roles</vt:lpstr>
      <vt:lpstr>Funciones comunes de la aplicación: ¿Qué ven en común los dos perfiles?</vt:lpstr>
      <vt:lpstr>Tipos de campos</vt:lpstr>
      <vt:lpstr>Campos tipo tabla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Consideraciones</vt:lpstr>
      <vt:lpstr>Presentación de PowerPoint</vt:lpstr>
      <vt:lpstr>Presentación de PowerPoint</vt:lpstr>
      <vt:lpstr>Carga de información en el SIPOT: Modalidades</vt:lpstr>
      <vt:lpstr>Presentación de PowerPoint</vt:lpstr>
      <vt:lpstr>Presentación de PowerPoint</vt:lpstr>
      <vt:lpstr>Presentación de PowerPoint</vt:lpstr>
      <vt:lpstr>CARGA POR FORMULARIO WEB (pantalla en el SIPOT)</vt:lpstr>
      <vt:lpstr>Presentación de PowerPoint</vt:lpstr>
      <vt:lpstr>Presentación de PowerPoint</vt:lpstr>
      <vt:lpstr>Presentación de PowerPoint</vt:lpstr>
      <vt:lpstr>CARGA POR FORMATO EXCEL (descargado del SIPOT)</vt:lpstr>
      <vt:lpstr>Presentación de PowerPoint</vt:lpstr>
      <vt:lpstr>Presentación de PowerPoint</vt:lpstr>
      <vt:lpstr>Formatos carga masiva (Excel): Campos tipo “Tabla”</vt:lpstr>
      <vt:lpstr>Formatos carga masiva (Excel): Campos tipo “Tabla”</vt:lpstr>
      <vt:lpstr>Presentación de PowerPoint</vt:lpstr>
      <vt:lpstr>Formatos carga masiva (Excel): Campos tipo “Tabla”</vt:lpstr>
      <vt:lpstr>Formatos carga masiva (campos tipo tabla)</vt:lpstr>
      <vt:lpstr>Presentación de PowerPoint</vt:lpstr>
      <vt:lpstr>CARGA POR FORMATO EXCEL (descargado del SIPOT)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MODIFICACIÓN Y ELIMINACIÓN DE REGISTROS</vt:lpstr>
      <vt:lpstr>Presentación de PowerPoint</vt:lpstr>
      <vt:lpstr>Presentación de PowerPoint</vt:lpstr>
      <vt:lpstr>Presentación de PowerPoint</vt:lpstr>
      <vt:lpstr>Esquema de Atención de incidencias</vt:lpstr>
      <vt:lpstr>Muchas gracias por su atención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Lineamientos Técnicos Generales para la publicación de las Obligaciones de Transparencia</dc:title>
  <dc:creator>Isaak Pacheco Izquierdo</dc:creator>
  <cp:lastModifiedBy>Edgar Octavio Gómez Inclán</cp:lastModifiedBy>
  <cp:revision>491</cp:revision>
  <cp:lastPrinted>2016-06-30T21:37:33Z</cp:lastPrinted>
  <dcterms:created xsi:type="dcterms:W3CDTF">2016-04-04T14:51:25Z</dcterms:created>
  <dcterms:modified xsi:type="dcterms:W3CDTF">2016-08-03T04:18:10Z</dcterms:modified>
</cp:coreProperties>
</file>